
<file path=[Content_Types].xml><?xml version="1.0" encoding="utf-8"?>
<Types xmlns="http://schemas.openxmlformats.org/package/2006/content-types">
  <Default Extension="png" ContentType="image/png"/>
  <Default Extension="svg" ContentType="image/svg+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8" r:id="rId3"/>
    <p:sldId id="267" r:id="rId4"/>
    <p:sldId id="268" r:id="rId5"/>
    <p:sldId id="269" r:id="rId6"/>
    <p:sldId id="270" r:id="rId7"/>
    <p:sldId id="271" r:id="rId8"/>
    <p:sldId id="273" r:id="rId9"/>
    <p:sldId id="272" r:id="rId10"/>
    <p:sldId id="274" r:id="rId11"/>
    <p:sldId id="275" r:id="rId12"/>
    <p:sldId id="278" r:id="rId13"/>
    <p:sldId id="279" r:id="rId14"/>
    <p:sldId id="280" r:id="rId15"/>
    <p:sldId id="281" r:id="rId16"/>
    <p:sldId id="284" r:id="rId17"/>
    <p:sldId id="299" r:id="rId18"/>
    <p:sldId id="300" r:id="rId19"/>
    <p:sldId id="285" r:id="rId20"/>
    <p:sldId id="286" r:id="rId21"/>
    <p:sldId id="287" r:id="rId22"/>
    <p:sldId id="288" r:id="rId23"/>
    <p:sldId id="289" r:id="rId24"/>
    <p:sldId id="290" r:id="rId25"/>
    <p:sldId id="291" r:id="rId26"/>
    <p:sldId id="292" r:id="rId27"/>
    <p:sldId id="293" r:id="rId28"/>
    <p:sldId id="294" r:id="rId29"/>
    <p:sldId id="295" r:id="rId30"/>
    <p:sldId id="296" r:id="rId31"/>
    <p:sldId id="298" r:id="rId32"/>
    <p:sldId id="261"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49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1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30D052-60A3-4CFE-B350-69BF740022F3}"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4BBCEBBF-5FE0-4B84-A1C8-6B2DE8F018E2}">
      <dgm:prSet phldrT="[Text]" custT="1"/>
      <dgm:spPr/>
      <dgm:t>
        <a:bodyPr/>
        <a:lstStyle/>
        <a:p>
          <a:r>
            <a:rPr lang="en-US" sz="2900" b="1" dirty="0" smtClean="0">
              <a:solidFill>
                <a:schemeClr val="accent6">
                  <a:lumMod val="40000"/>
                  <a:lumOff val="60000"/>
                </a:schemeClr>
              </a:solidFill>
            </a:rPr>
            <a:t>Objectives of Securities Regulations</a:t>
          </a:r>
          <a:endParaRPr lang="en-US" sz="2900" b="1" dirty="0">
            <a:solidFill>
              <a:schemeClr val="accent6">
                <a:lumMod val="40000"/>
                <a:lumOff val="60000"/>
              </a:schemeClr>
            </a:solidFill>
          </a:endParaRPr>
        </a:p>
      </dgm:t>
    </dgm:pt>
    <dgm:pt modelId="{A66539FE-6A91-4411-956A-B66BCDCEB2A0}" type="parTrans" cxnId="{F787FD2B-5B27-4E99-9E61-CD1BC9ACD119}">
      <dgm:prSet/>
      <dgm:spPr/>
      <dgm:t>
        <a:bodyPr/>
        <a:lstStyle/>
        <a:p>
          <a:endParaRPr lang="en-US"/>
        </a:p>
      </dgm:t>
    </dgm:pt>
    <dgm:pt modelId="{FEF166C0-A3B1-4E83-AF75-EB8964C02B83}" type="sibTrans" cxnId="{F787FD2B-5B27-4E99-9E61-CD1BC9ACD119}">
      <dgm:prSet/>
      <dgm:spPr/>
      <dgm:t>
        <a:bodyPr/>
        <a:lstStyle/>
        <a:p>
          <a:endParaRPr lang="en-US"/>
        </a:p>
      </dgm:t>
    </dgm:pt>
    <dgm:pt modelId="{3A98E519-A592-477C-BFD1-4212189477C7}">
      <dgm:prSet phldrT="[Text]"/>
      <dgm:spPr/>
      <dgm:t>
        <a:bodyPr/>
        <a:lstStyle/>
        <a:p>
          <a:r>
            <a:rPr lang="en-US" dirty="0" smtClean="0"/>
            <a:t>Ensuring</a:t>
          </a:r>
          <a:r>
            <a:rPr lang="en-US" baseline="0" dirty="0" smtClean="0"/>
            <a:t> that markets are fair, efficient, and transparent</a:t>
          </a:r>
          <a:endParaRPr lang="en-US" dirty="0"/>
        </a:p>
      </dgm:t>
    </dgm:pt>
    <dgm:pt modelId="{9DB9598D-99FE-4318-8FD9-1C83041CACCF}" type="parTrans" cxnId="{77E094A5-5533-477A-B054-D257BA1507F8}">
      <dgm:prSet/>
      <dgm:spPr/>
      <dgm:t>
        <a:bodyPr/>
        <a:lstStyle/>
        <a:p>
          <a:endParaRPr lang="en-US"/>
        </a:p>
      </dgm:t>
    </dgm:pt>
    <dgm:pt modelId="{3261AD43-3644-474F-84D2-5D0C7676C373}" type="sibTrans" cxnId="{77E094A5-5533-477A-B054-D257BA1507F8}">
      <dgm:prSet/>
      <dgm:spPr/>
      <dgm:t>
        <a:bodyPr/>
        <a:lstStyle/>
        <a:p>
          <a:endParaRPr lang="en-US"/>
        </a:p>
      </dgm:t>
    </dgm:pt>
    <dgm:pt modelId="{5C2BB302-53E6-4225-A9B2-47C041CC84C7}">
      <dgm:prSet phldrT="[Text]"/>
      <dgm:spPr/>
      <dgm:t>
        <a:bodyPr/>
        <a:lstStyle/>
        <a:p>
          <a:r>
            <a:rPr lang="en-US" dirty="0" smtClean="0"/>
            <a:t>Reducing systematic risk</a:t>
          </a:r>
          <a:endParaRPr lang="en-US" dirty="0"/>
        </a:p>
      </dgm:t>
    </dgm:pt>
    <dgm:pt modelId="{04668DBA-95D8-41FD-8B09-18D3B6063C0C}" type="parTrans" cxnId="{D9125704-80EB-4785-8898-7AFB7A2F4998}">
      <dgm:prSet/>
      <dgm:spPr/>
      <dgm:t>
        <a:bodyPr/>
        <a:lstStyle/>
        <a:p>
          <a:endParaRPr lang="en-US"/>
        </a:p>
      </dgm:t>
    </dgm:pt>
    <dgm:pt modelId="{8C6420B7-9148-4DC9-8AF7-0A535129F396}" type="sibTrans" cxnId="{D9125704-80EB-4785-8898-7AFB7A2F4998}">
      <dgm:prSet/>
      <dgm:spPr/>
      <dgm:t>
        <a:bodyPr/>
        <a:lstStyle/>
        <a:p>
          <a:endParaRPr lang="en-US"/>
        </a:p>
      </dgm:t>
    </dgm:pt>
    <dgm:pt modelId="{3C5DC49A-C6A2-4308-9501-1A730CA9E302}">
      <dgm:prSet phldrT="[Text]"/>
      <dgm:spPr/>
      <dgm:t>
        <a:bodyPr/>
        <a:lstStyle/>
        <a:p>
          <a:r>
            <a:rPr lang="en-US" dirty="0" smtClean="0"/>
            <a:t>Protecting</a:t>
          </a:r>
          <a:r>
            <a:rPr lang="en-US" baseline="0" dirty="0" smtClean="0"/>
            <a:t> investors</a:t>
          </a:r>
          <a:endParaRPr lang="en-US" dirty="0"/>
        </a:p>
      </dgm:t>
    </dgm:pt>
    <dgm:pt modelId="{8C2FCE56-3946-4709-A564-3D4806D0E55D}" type="sibTrans" cxnId="{0E542772-6F6E-4492-8F32-20F33D5C2F3A}">
      <dgm:prSet/>
      <dgm:spPr/>
      <dgm:t>
        <a:bodyPr/>
        <a:lstStyle/>
        <a:p>
          <a:endParaRPr lang="en-US"/>
        </a:p>
      </dgm:t>
    </dgm:pt>
    <dgm:pt modelId="{81F3B89A-B3B6-4E9F-906F-462D5AD19DC2}" type="parTrans" cxnId="{0E542772-6F6E-4492-8F32-20F33D5C2F3A}">
      <dgm:prSet/>
      <dgm:spPr/>
      <dgm:t>
        <a:bodyPr/>
        <a:lstStyle/>
        <a:p>
          <a:endParaRPr lang="en-US"/>
        </a:p>
      </dgm:t>
    </dgm:pt>
    <dgm:pt modelId="{8E3BE906-4B2E-4B77-BD14-CAD9871A867C}" type="pres">
      <dgm:prSet presAssocID="{EB30D052-60A3-4CFE-B350-69BF740022F3}" presName="composite" presStyleCnt="0">
        <dgm:presLayoutVars>
          <dgm:chMax val="1"/>
          <dgm:dir/>
          <dgm:resizeHandles val="exact"/>
        </dgm:presLayoutVars>
      </dgm:prSet>
      <dgm:spPr/>
      <dgm:t>
        <a:bodyPr/>
        <a:lstStyle/>
        <a:p>
          <a:endParaRPr lang="en-US"/>
        </a:p>
      </dgm:t>
    </dgm:pt>
    <dgm:pt modelId="{BFBCC394-C960-4985-AAE5-F5DD6C9F7130}" type="pres">
      <dgm:prSet presAssocID="{4BBCEBBF-5FE0-4B84-A1C8-6B2DE8F018E2}" presName="roof" presStyleLbl="dkBgShp" presStyleIdx="0" presStyleCnt="2" custScaleY="50000" custLinFactNeighborY="-7299"/>
      <dgm:spPr/>
      <dgm:t>
        <a:bodyPr/>
        <a:lstStyle/>
        <a:p>
          <a:endParaRPr lang="en-US"/>
        </a:p>
      </dgm:t>
    </dgm:pt>
    <dgm:pt modelId="{620F9654-1006-48A8-9112-593FE789A149}" type="pres">
      <dgm:prSet presAssocID="{4BBCEBBF-5FE0-4B84-A1C8-6B2DE8F018E2}" presName="pillars" presStyleCnt="0"/>
      <dgm:spPr/>
    </dgm:pt>
    <dgm:pt modelId="{7E10EC13-638D-4EFB-86CC-335CD62B52A3}" type="pres">
      <dgm:prSet presAssocID="{4BBCEBBF-5FE0-4B84-A1C8-6B2DE8F018E2}" presName="pillar1" presStyleLbl="node1" presStyleIdx="0" presStyleCnt="3" custScaleY="114752" custLinFactNeighborY="-8987">
        <dgm:presLayoutVars>
          <dgm:bulletEnabled val="1"/>
        </dgm:presLayoutVars>
      </dgm:prSet>
      <dgm:spPr/>
      <dgm:t>
        <a:bodyPr/>
        <a:lstStyle/>
        <a:p>
          <a:endParaRPr lang="en-US"/>
        </a:p>
      </dgm:t>
    </dgm:pt>
    <dgm:pt modelId="{F5EA5F83-0463-4B30-8567-5A8303705592}" type="pres">
      <dgm:prSet presAssocID="{3A98E519-A592-477C-BFD1-4212189477C7}" presName="pillarX" presStyleLbl="node1" presStyleIdx="1" presStyleCnt="3" custScaleY="114752" custLinFactNeighborY="-8987">
        <dgm:presLayoutVars>
          <dgm:bulletEnabled val="1"/>
        </dgm:presLayoutVars>
      </dgm:prSet>
      <dgm:spPr/>
      <dgm:t>
        <a:bodyPr/>
        <a:lstStyle/>
        <a:p>
          <a:endParaRPr lang="en-US"/>
        </a:p>
      </dgm:t>
    </dgm:pt>
    <dgm:pt modelId="{FF6FD5E0-56D4-43C3-98DC-075555F225EF}" type="pres">
      <dgm:prSet presAssocID="{5C2BB302-53E6-4225-A9B2-47C041CC84C7}" presName="pillarX" presStyleLbl="node1" presStyleIdx="2" presStyleCnt="3" custScaleY="114752" custLinFactNeighborY="-8987">
        <dgm:presLayoutVars>
          <dgm:bulletEnabled val="1"/>
        </dgm:presLayoutVars>
      </dgm:prSet>
      <dgm:spPr/>
      <dgm:t>
        <a:bodyPr/>
        <a:lstStyle/>
        <a:p>
          <a:endParaRPr lang="en-US"/>
        </a:p>
      </dgm:t>
    </dgm:pt>
    <dgm:pt modelId="{FBB70E25-6952-4E7F-9D43-0B8B9168AC48}" type="pres">
      <dgm:prSet presAssocID="{4BBCEBBF-5FE0-4B84-A1C8-6B2DE8F018E2}" presName="base" presStyleLbl="dkBgShp" presStyleIdx="1" presStyleCnt="2"/>
      <dgm:spPr/>
    </dgm:pt>
  </dgm:ptLst>
  <dgm:cxnLst>
    <dgm:cxn modelId="{0E542772-6F6E-4492-8F32-20F33D5C2F3A}" srcId="{4BBCEBBF-5FE0-4B84-A1C8-6B2DE8F018E2}" destId="{3C5DC49A-C6A2-4308-9501-1A730CA9E302}" srcOrd="0" destOrd="0" parTransId="{81F3B89A-B3B6-4E9F-906F-462D5AD19DC2}" sibTransId="{8C2FCE56-3946-4709-A564-3D4806D0E55D}"/>
    <dgm:cxn modelId="{D9125704-80EB-4785-8898-7AFB7A2F4998}" srcId="{4BBCEBBF-5FE0-4B84-A1C8-6B2DE8F018E2}" destId="{5C2BB302-53E6-4225-A9B2-47C041CC84C7}" srcOrd="2" destOrd="0" parTransId="{04668DBA-95D8-41FD-8B09-18D3B6063C0C}" sibTransId="{8C6420B7-9148-4DC9-8AF7-0A535129F396}"/>
    <dgm:cxn modelId="{C7946234-A250-4757-AC11-F55416F96915}" type="presOf" srcId="{EB30D052-60A3-4CFE-B350-69BF740022F3}" destId="{8E3BE906-4B2E-4B77-BD14-CAD9871A867C}" srcOrd="0" destOrd="0" presId="urn:microsoft.com/office/officeart/2005/8/layout/hList3"/>
    <dgm:cxn modelId="{EEE673F2-24C6-473D-9DC4-E8FC0BA0A97F}" type="presOf" srcId="{3C5DC49A-C6A2-4308-9501-1A730CA9E302}" destId="{7E10EC13-638D-4EFB-86CC-335CD62B52A3}" srcOrd="0" destOrd="0" presId="urn:microsoft.com/office/officeart/2005/8/layout/hList3"/>
    <dgm:cxn modelId="{26956F55-4E23-4265-8500-38F616308614}" type="presOf" srcId="{3A98E519-A592-477C-BFD1-4212189477C7}" destId="{F5EA5F83-0463-4B30-8567-5A8303705592}" srcOrd="0" destOrd="0" presId="urn:microsoft.com/office/officeart/2005/8/layout/hList3"/>
    <dgm:cxn modelId="{77E094A5-5533-477A-B054-D257BA1507F8}" srcId="{4BBCEBBF-5FE0-4B84-A1C8-6B2DE8F018E2}" destId="{3A98E519-A592-477C-BFD1-4212189477C7}" srcOrd="1" destOrd="0" parTransId="{9DB9598D-99FE-4318-8FD9-1C83041CACCF}" sibTransId="{3261AD43-3644-474F-84D2-5D0C7676C373}"/>
    <dgm:cxn modelId="{B5785F1E-892B-4FC6-97C5-55E41107D61C}" type="presOf" srcId="{4BBCEBBF-5FE0-4B84-A1C8-6B2DE8F018E2}" destId="{BFBCC394-C960-4985-AAE5-F5DD6C9F7130}" srcOrd="0" destOrd="0" presId="urn:microsoft.com/office/officeart/2005/8/layout/hList3"/>
    <dgm:cxn modelId="{B3E95362-1CD9-4B2C-BE41-00583DCF39AA}" type="presOf" srcId="{5C2BB302-53E6-4225-A9B2-47C041CC84C7}" destId="{FF6FD5E0-56D4-43C3-98DC-075555F225EF}" srcOrd="0" destOrd="0" presId="urn:microsoft.com/office/officeart/2005/8/layout/hList3"/>
    <dgm:cxn modelId="{F787FD2B-5B27-4E99-9E61-CD1BC9ACD119}" srcId="{EB30D052-60A3-4CFE-B350-69BF740022F3}" destId="{4BBCEBBF-5FE0-4B84-A1C8-6B2DE8F018E2}" srcOrd="0" destOrd="0" parTransId="{A66539FE-6A91-4411-956A-B66BCDCEB2A0}" sibTransId="{FEF166C0-A3B1-4E83-AF75-EB8964C02B83}"/>
    <dgm:cxn modelId="{4DEB7B27-725C-4685-BBA5-8410C9416888}" type="presParOf" srcId="{8E3BE906-4B2E-4B77-BD14-CAD9871A867C}" destId="{BFBCC394-C960-4985-AAE5-F5DD6C9F7130}" srcOrd="0" destOrd="0" presId="urn:microsoft.com/office/officeart/2005/8/layout/hList3"/>
    <dgm:cxn modelId="{F04A9B4E-B58A-4A14-A466-62FFAA164271}" type="presParOf" srcId="{8E3BE906-4B2E-4B77-BD14-CAD9871A867C}" destId="{620F9654-1006-48A8-9112-593FE789A149}" srcOrd="1" destOrd="0" presId="urn:microsoft.com/office/officeart/2005/8/layout/hList3"/>
    <dgm:cxn modelId="{AD35D0E7-9A24-4595-9A62-CC103043ED01}" type="presParOf" srcId="{620F9654-1006-48A8-9112-593FE789A149}" destId="{7E10EC13-638D-4EFB-86CC-335CD62B52A3}" srcOrd="0" destOrd="0" presId="urn:microsoft.com/office/officeart/2005/8/layout/hList3"/>
    <dgm:cxn modelId="{9BF2F617-C0CD-4CAE-90C8-868F804A2EFC}" type="presParOf" srcId="{620F9654-1006-48A8-9112-593FE789A149}" destId="{F5EA5F83-0463-4B30-8567-5A8303705592}" srcOrd="1" destOrd="0" presId="urn:microsoft.com/office/officeart/2005/8/layout/hList3"/>
    <dgm:cxn modelId="{6D30CF66-F41A-4920-8EC4-3F4C96186EA5}" type="presParOf" srcId="{620F9654-1006-48A8-9112-593FE789A149}" destId="{FF6FD5E0-56D4-43C3-98DC-075555F225EF}" srcOrd="2" destOrd="0" presId="urn:microsoft.com/office/officeart/2005/8/layout/hList3"/>
    <dgm:cxn modelId="{FA455331-F23F-45E4-A883-FFE47F2A609C}" type="presParOf" srcId="{8E3BE906-4B2E-4B77-BD14-CAD9871A867C}" destId="{FBB70E25-6952-4E7F-9D43-0B8B9168AC48}" srcOrd="2" destOrd="0" presId="urn:microsoft.com/office/officeart/2005/8/layout/hList3"/>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BB0D010-13B1-4D99-9197-FFC61F7C2A5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85B67647-7FAC-49A2-9046-B6150E92B389}">
      <dgm:prSet phldrT="[Text]"/>
      <dgm:spPr/>
      <dgm:t>
        <a:bodyPr/>
        <a:lstStyle/>
        <a:p>
          <a:pPr rtl="1"/>
          <a:r>
            <a:rPr lang="en-US" b="1" u="sng" dirty="0" smtClean="0"/>
            <a:t>Level 1: </a:t>
          </a:r>
          <a:endParaRPr lang="en-US" dirty="0"/>
        </a:p>
      </dgm:t>
    </dgm:pt>
    <dgm:pt modelId="{4D153707-4111-475C-A9FD-F0E7C05E62EF}" type="parTrans" cxnId="{18CA7B8D-A5E2-4C84-A2CB-C6D0D8E92F3F}">
      <dgm:prSet/>
      <dgm:spPr/>
      <dgm:t>
        <a:bodyPr/>
        <a:lstStyle/>
        <a:p>
          <a:endParaRPr lang="en-US"/>
        </a:p>
      </dgm:t>
    </dgm:pt>
    <dgm:pt modelId="{D2C36A4F-6F1B-4BD6-AEDB-3A4BC4DA8535}" type="sibTrans" cxnId="{18CA7B8D-A5E2-4C84-A2CB-C6D0D8E92F3F}">
      <dgm:prSet/>
      <dgm:spPr/>
      <dgm:t>
        <a:bodyPr/>
        <a:lstStyle/>
        <a:p>
          <a:endParaRPr lang="en-US"/>
        </a:p>
      </dgm:t>
    </dgm:pt>
    <dgm:pt modelId="{2A0513CF-82BD-4B2C-9DC1-E3B3EBAAEE67}">
      <dgm:prSet phldrT="[Text]"/>
      <dgm:spPr/>
      <dgm:t>
        <a:bodyPr/>
        <a:lstStyle/>
        <a:p>
          <a:r>
            <a:rPr lang="en-US" b="1" u="sng" dirty="0" smtClean="0"/>
            <a:t>Level 2:</a:t>
          </a:r>
          <a:endParaRPr lang="en-US" b="1" u="sng" dirty="0"/>
        </a:p>
      </dgm:t>
    </dgm:pt>
    <dgm:pt modelId="{6B28D1EB-5070-4502-9384-2338A3BCBC39}" type="parTrans" cxnId="{2B102D59-92A1-4B86-B765-FE286D9200B9}">
      <dgm:prSet/>
      <dgm:spPr/>
      <dgm:t>
        <a:bodyPr/>
        <a:lstStyle/>
        <a:p>
          <a:endParaRPr lang="en-US"/>
        </a:p>
      </dgm:t>
    </dgm:pt>
    <dgm:pt modelId="{9B247796-9F2A-46C6-99D4-9F6B81D1C058}" type="sibTrans" cxnId="{2B102D59-92A1-4B86-B765-FE286D9200B9}">
      <dgm:prSet/>
      <dgm:spPr/>
      <dgm:t>
        <a:bodyPr/>
        <a:lstStyle/>
        <a:p>
          <a:endParaRPr lang="en-US"/>
        </a:p>
      </dgm:t>
    </dgm:pt>
    <dgm:pt modelId="{F9809B2C-474C-4D29-A885-E85B639A93B6}">
      <dgm:prSet phldrT="[Text]"/>
      <dgm:spPr/>
      <dgm:t>
        <a:bodyPr/>
        <a:lstStyle/>
        <a:p>
          <a:r>
            <a:rPr lang="en-US" b="1" u="sng" dirty="0" smtClean="0"/>
            <a:t>Level 3: </a:t>
          </a:r>
          <a:endParaRPr lang="en-US" dirty="0"/>
        </a:p>
      </dgm:t>
    </dgm:pt>
    <dgm:pt modelId="{0DFCE01D-9D94-44D2-BFF3-92F832B96D70}" type="parTrans" cxnId="{E5B7FC00-2487-4CA5-B90C-B5EA3E745073}">
      <dgm:prSet/>
      <dgm:spPr/>
      <dgm:t>
        <a:bodyPr/>
        <a:lstStyle/>
        <a:p>
          <a:endParaRPr lang="en-US"/>
        </a:p>
      </dgm:t>
    </dgm:pt>
    <dgm:pt modelId="{6C53A6EB-F68D-40AF-96AE-90385B609252}" type="sibTrans" cxnId="{E5B7FC00-2487-4CA5-B90C-B5EA3E745073}">
      <dgm:prSet/>
      <dgm:spPr/>
      <dgm:t>
        <a:bodyPr/>
        <a:lstStyle/>
        <a:p>
          <a:endParaRPr lang="en-US"/>
        </a:p>
      </dgm:t>
    </dgm:pt>
    <dgm:pt modelId="{E5BE8AE9-A7B4-4DCE-BDE2-2C8F3976624E}">
      <dgm:prSet/>
      <dgm:spPr/>
      <dgm:t>
        <a:bodyPr/>
        <a:lstStyle/>
        <a:p>
          <a:pPr rtl="0"/>
          <a:r>
            <a:rPr lang="en-US" dirty="0" smtClean="0"/>
            <a:t>Self-assessments that report on whether a jurisdiction has completed the process of adopting the legislation and other policies that will enable it to implement the PFMI</a:t>
          </a:r>
          <a:endParaRPr lang="en-US" dirty="0"/>
        </a:p>
      </dgm:t>
    </dgm:pt>
    <dgm:pt modelId="{A3042D4F-54AF-4A1F-861A-24013359ED9A}" type="parTrans" cxnId="{80D522FC-6038-4D20-99EC-0BA3FE413849}">
      <dgm:prSet/>
      <dgm:spPr/>
      <dgm:t>
        <a:bodyPr/>
        <a:lstStyle/>
        <a:p>
          <a:endParaRPr lang="en-US"/>
        </a:p>
      </dgm:t>
    </dgm:pt>
    <dgm:pt modelId="{3EAD11EA-C885-4E03-8EBB-64AA30EB3372}" type="sibTrans" cxnId="{80D522FC-6038-4D20-99EC-0BA3FE413849}">
      <dgm:prSet/>
      <dgm:spPr/>
      <dgm:t>
        <a:bodyPr/>
        <a:lstStyle/>
        <a:p>
          <a:endParaRPr lang="en-US"/>
        </a:p>
      </dgm:t>
    </dgm:pt>
    <dgm:pt modelId="{37F5B155-45DB-4090-B6AC-E5284D0B6873}">
      <dgm:prSet/>
      <dgm:spPr/>
      <dgm:t>
        <a:bodyPr/>
        <a:lstStyle/>
        <a:p>
          <a:pPr rtl="0"/>
          <a:r>
            <a:rPr lang="en-US" dirty="0" smtClean="0"/>
            <a:t>Peer reviews that assess the extent to which the content of the jurisdiction's implementation measures is complete and consistent with the PFMI. </a:t>
          </a:r>
          <a:endParaRPr lang="en-US" dirty="0"/>
        </a:p>
      </dgm:t>
    </dgm:pt>
    <dgm:pt modelId="{E952FF7C-7057-4042-A895-E8E690358CD8}" type="parTrans" cxnId="{B474077D-3F37-4E38-BAF8-708924D5344F}">
      <dgm:prSet/>
      <dgm:spPr/>
      <dgm:t>
        <a:bodyPr/>
        <a:lstStyle/>
        <a:p>
          <a:endParaRPr lang="en-US"/>
        </a:p>
      </dgm:t>
    </dgm:pt>
    <dgm:pt modelId="{BCBD62B9-7CB2-4C63-80E3-F25E81692083}" type="sibTrans" cxnId="{B474077D-3F37-4E38-BAF8-708924D5344F}">
      <dgm:prSet/>
      <dgm:spPr/>
      <dgm:t>
        <a:bodyPr/>
        <a:lstStyle/>
        <a:p>
          <a:endParaRPr lang="en-US"/>
        </a:p>
      </dgm:t>
    </dgm:pt>
    <dgm:pt modelId="{06D9BA0E-2805-4436-BF4B-600FEF34D38A}">
      <dgm:prSet/>
      <dgm:spPr/>
      <dgm:t>
        <a:bodyPr/>
        <a:lstStyle/>
        <a:p>
          <a:pPr rtl="0"/>
          <a:r>
            <a:rPr lang="en-US" dirty="0" smtClean="0"/>
            <a:t>Peer reviews that examine consistency in the outcomes of implementation of the PFMI</a:t>
          </a:r>
          <a:endParaRPr lang="en-US" dirty="0"/>
        </a:p>
      </dgm:t>
    </dgm:pt>
    <dgm:pt modelId="{E7741D02-9F02-47B9-86B1-B471850E42C2}" type="parTrans" cxnId="{F894321C-D692-4067-87E1-16A6C10C53D9}">
      <dgm:prSet/>
      <dgm:spPr/>
      <dgm:t>
        <a:bodyPr/>
        <a:lstStyle/>
        <a:p>
          <a:endParaRPr lang="en-US"/>
        </a:p>
      </dgm:t>
    </dgm:pt>
    <dgm:pt modelId="{20478981-D0FC-4F44-A4A7-F2DC8CBFD8F0}" type="sibTrans" cxnId="{F894321C-D692-4067-87E1-16A6C10C53D9}">
      <dgm:prSet/>
      <dgm:spPr/>
      <dgm:t>
        <a:bodyPr/>
        <a:lstStyle/>
        <a:p>
          <a:endParaRPr lang="en-US"/>
        </a:p>
      </dgm:t>
    </dgm:pt>
    <dgm:pt modelId="{D15C9E10-E392-4747-AF23-5D166E056211}" type="pres">
      <dgm:prSet presAssocID="{6BB0D010-13B1-4D99-9197-FFC61F7C2A52}" presName="linear" presStyleCnt="0">
        <dgm:presLayoutVars>
          <dgm:dir/>
          <dgm:animLvl val="lvl"/>
          <dgm:resizeHandles val="exact"/>
        </dgm:presLayoutVars>
      </dgm:prSet>
      <dgm:spPr/>
      <dgm:t>
        <a:bodyPr/>
        <a:lstStyle/>
        <a:p>
          <a:endParaRPr lang="en-US"/>
        </a:p>
      </dgm:t>
    </dgm:pt>
    <dgm:pt modelId="{AE7C8F00-761A-4967-B4B5-E567E2474C59}" type="pres">
      <dgm:prSet presAssocID="{85B67647-7FAC-49A2-9046-B6150E92B389}" presName="parentLin" presStyleCnt="0"/>
      <dgm:spPr/>
    </dgm:pt>
    <dgm:pt modelId="{DCC087CE-8395-4ACB-9BCF-1F5A3E7ED04E}" type="pres">
      <dgm:prSet presAssocID="{85B67647-7FAC-49A2-9046-B6150E92B389}" presName="parentLeftMargin" presStyleLbl="node1" presStyleIdx="0" presStyleCnt="3"/>
      <dgm:spPr/>
      <dgm:t>
        <a:bodyPr/>
        <a:lstStyle/>
        <a:p>
          <a:endParaRPr lang="en-US"/>
        </a:p>
      </dgm:t>
    </dgm:pt>
    <dgm:pt modelId="{DEF90C7D-7377-4A02-B887-D7BEB774D771}" type="pres">
      <dgm:prSet presAssocID="{85B67647-7FAC-49A2-9046-B6150E92B389}" presName="parentText" presStyleLbl="node1" presStyleIdx="0" presStyleCnt="3">
        <dgm:presLayoutVars>
          <dgm:chMax val="0"/>
          <dgm:bulletEnabled val="1"/>
        </dgm:presLayoutVars>
      </dgm:prSet>
      <dgm:spPr/>
      <dgm:t>
        <a:bodyPr/>
        <a:lstStyle/>
        <a:p>
          <a:endParaRPr lang="en-US"/>
        </a:p>
      </dgm:t>
    </dgm:pt>
    <dgm:pt modelId="{0BDA9D8B-A735-4960-89CF-8E1AFA729FFD}" type="pres">
      <dgm:prSet presAssocID="{85B67647-7FAC-49A2-9046-B6150E92B389}" presName="negativeSpace" presStyleCnt="0"/>
      <dgm:spPr/>
    </dgm:pt>
    <dgm:pt modelId="{C13D9341-4900-4CC5-A996-F55ED6919E11}" type="pres">
      <dgm:prSet presAssocID="{85B67647-7FAC-49A2-9046-B6150E92B389}" presName="childText" presStyleLbl="conFgAcc1" presStyleIdx="0" presStyleCnt="3" custLinFactNeighborX="-1250">
        <dgm:presLayoutVars>
          <dgm:bulletEnabled val="1"/>
        </dgm:presLayoutVars>
      </dgm:prSet>
      <dgm:spPr/>
      <dgm:t>
        <a:bodyPr/>
        <a:lstStyle/>
        <a:p>
          <a:endParaRPr lang="en-US"/>
        </a:p>
      </dgm:t>
    </dgm:pt>
    <dgm:pt modelId="{351EA44D-00EE-4362-88C0-C36991CDF2C8}" type="pres">
      <dgm:prSet presAssocID="{D2C36A4F-6F1B-4BD6-AEDB-3A4BC4DA8535}" presName="spaceBetweenRectangles" presStyleCnt="0"/>
      <dgm:spPr/>
    </dgm:pt>
    <dgm:pt modelId="{A50C91FC-FD6A-4BF1-B554-3A3965813B4C}" type="pres">
      <dgm:prSet presAssocID="{2A0513CF-82BD-4B2C-9DC1-E3B3EBAAEE67}" presName="parentLin" presStyleCnt="0"/>
      <dgm:spPr/>
    </dgm:pt>
    <dgm:pt modelId="{B4B75270-1E94-4CE8-B32E-69CE6965C006}" type="pres">
      <dgm:prSet presAssocID="{2A0513CF-82BD-4B2C-9DC1-E3B3EBAAEE67}" presName="parentLeftMargin" presStyleLbl="node1" presStyleIdx="0" presStyleCnt="3"/>
      <dgm:spPr/>
      <dgm:t>
        <a:bodyPr/>
        <a:lstStyle/>
        <a:p>
          <a:endParaRPr lang="en-US"/>
        </a:p>
      </dgm:t>
    </dgm:pt>
    <dgm:pt modelId="{62656528-74B2-4F44-B11C-08BB4745D32F}" type="pres">
      <dgm:prSet presAssocID="{2A0513CF-82BD-4B2C-9DC1-E3B3EBAAEE67}" presName="parentText" presStyleLbl="node1" presStyleIdx="1" presStyleCnt="3">
        <dgm:presLayoutVars>
          <dgm:chMax val="0"/>
          <dgm:bulletEnabled val="1"/>
        </dgm:presLayoutVars>
      </dgm:prSet>
      <dgm:spPr/>
      <dgm:t>
        <a:bodyPr/>
        <a:lstStyle/>
        <a:p>
          <a:endParaRPr lang="en-US"/>
        </a:p>
      </dgm:t>
    </dgm:pt>
    <dgm:pt modelId="{10D38393-8B80-40C0-A99D-FE81C52B0FEC}" type="pres">
      <dgm:prSet presAssocID="{2A0513CF-82BD-4B2C-9DC1-E3B3EBAAEE67}" presName="negativeSpace" presStyleCnt="0"/>
      <dgm:spPr/>
    </dgm:pt>
    <dgm:pt modelId="{F74DBDC0-12D8-4596-9AAF-D167660F6AFF}" type="pres">
      <dgm:prSet presAssocID="{2A0513CF-82BD-4B2C-9DC1-E3B3EBAAEE67}" presName="childText" presStyleLbl="conFgAcc1" presStyleIdx="1" presStyleCnt="3">
        <dgm:presLayoutVars>
          <dgm:bulletEnabled val="1"/>
        </dgm:presLayoutVars>
      </dgm:prSet>
      <dgm:spPr/>
      <dgm:t>
        <a:bodyPr/>
        <a:lstStyle/>
        <a:p>
          <a:endParaRPr lang="en-US"/>
        </a:p>
      </dgm:t>
    </dgm:pt>
    <dgm:pt modelId="{CE2C7ABF-1A36-4488-B3F0-21457BA417AE}" type="pres">
      <dgm:prSet presAssocID="{9B247796-9F2A-46C6-99D4-9F6B81D1C058}" presName="spaceBetweenRectangles" presStyleCnt="0"/>
      <dgm:spPr/>
    </dgm:pt>
    <dgm:pt modelId="{B8903102-2DE8-4FA1-9DBA-98C7D48D8E66}" type="pres">
      <dgm:prSet presAssocID="{F9809B2C-474C-4D29-A885-E85B639A93B6}" presName="parentLin" presStyleCnt="0"/>
      <dgm:spPr/>
    </dgm:pt>
    <dgm:pt modelId="{E62330BC-D54C-41BE-B093-386234C188C2}" type="pres">
      <dgm:prSet presAssocID="{F9809B2C-474C-4D29-A885-E85B639A93B6}" presName="parentLeftMargin" presStyleLbl="node1" presStyleIdx="1" presStyleCnt="3"/>
      <dgm:spPr/>
      <dgm:t>
        <a:bodyPr/>
        <a:lstStyle/>
        <a:p>
          <a:endParaRPr lang="en-US"/>
        </a:p>
      </dgm:t>
    </dgm:pt>
    <dgm:pt modelId="{2E5A8681-3ACB-4A7E-9F4A-0F8D56907293}" type="pres">
      <dgm:prSet presAssocID="{F9809B2C-474C-4D29-A885-E85B639A93B6}" presName="parentText" presStyleLbl="node1" presStyleIdx="2" presStyleCnt="3">
        <dgm:presLayoutVars>
          <dgm:chMax val="0"/>
          <dgm:bulletEnabled val="1"/>
        </dgm:presLayoutVars>
      </dgm:prSet>
      <dgm:spPr/>
      <dgm:t>
        <a:bodyPr/>
        <a:lstStyle/>
        <a:p>
          <a:endParaRPr lang="en-US"/>
        </a:p>
      </dgm:t>
    </dgm:pt>
    <dgm:pt modelId="{0F0A78C4-7A73-43A7-90A2-198DF3631F6C}" type="pres">
      <dgm:prSet presAssocID="{F9809B2C-474C-4D29-A885-E85B639A93B6}" presName="negativeSpace" presStyleCnt="0"/>
      <dgm:spPr/>
    </dgm:pt>
    <dgm:pt modelId="{62CC393E-4DBB-475A-9EFE-6C351D80FBF9}" type="pres">
      <dgm:prSet presAssocID="{F9809B2C-474C-4D29-A885-E85B639A93B6}" presName="childText" presStyleLbl="conFgAcc1" presStyleIdx="2" presStyleCnt="3">
        <dgm:presLayoutVars>
          <dgm:bulletEnabled val="1"/>
        </dgm:presLayoutVars>
      </dgm:prSet>
      <dgm:spPr/>
      <dgm:t>
        <a:bodyPr/>
        <a:lstStyle/>
        <a:p>
          <a:endParaRPr lang="en-US"/>
        </a:p>
      </dgm:t>
    </dgm:pt>
  </dgm:ptLst>
  <dgm:cxnLst>
    <dgm:cxn modelId="{80D522FC-6038-4D20-99EC-0BA3FE413849}" srcId="{85B67647-7FAC-49A2-9046-B6150E92B389}" destId="{E5BE8AE9-A7B4-4DCE-BDE2-2C8F3976624E}" srcOrd="0" destOrd="0" parTransId="{A3042D4F-54AF-4A1F-861A-24013359ED9A}" sibTransId="{3EAD11EA-C885-4E03-8EBB-64AA30EB3372}"/>
    <dgm:cxn modelId="{3FDBDF2E-BB11-4DC4-A08C-C0BFC0FC83CA}" type="presOf" srcId="{2A0513CF-82BD-4B2C-9DC1-E3B3EBAAEE67}" destId="{B4B75270-1E94-4CE8-B32E-69CE6965C006}" srcOrd="0" destOrd="0" presId="urn:microsoft.com/office/officeart/2005/8/layout/list1"/>
    <dgm:cxn modelId="{2B102D59-92A1-4B86-B765-FE286D9200B9}" srcId="{6BB0D010-13B1-4D99-9197-FFC61F7C2A52}" destId="{2A0513CF-82BD-4B2C-9DC1-E3B3EBAAEE67}" srcOrd="1" destOrd="0" parTransId="{6B28D1EB-5070-4502-9384-2338A3BCBC39}" sibTransId="{9B247796-9F2A-46C6-99D4-9F6B81D1C058}"/>
    <dgm:cxn modelId="{B084FEA1-05A5-4814-A327-5BE661AC4B04}" type="presOf" srcId="{F9809B2C-474C-4D29-A885-E85B639A93B6}" destId="{E62330BC-D54C-41BE-B093-386234C188C2}" srcOrd="0" destOrd="0" presId="urn:microsoft.com/office/officeart/2005/8/layout/list1"/>
    <dgm:cxn modelId="{05F6487D-7F54-40E4-9A9F-806599D1A547}" type="presOf" srcId="{6BB0D010-13B1-4D99-9197-FFC61F7C2A52}" destId="{D15C9E10-E392-4747-AF23-5D166E056211}" srcOrd="0" destOrd="0" presId="urn:microsoft.com/office/officeart/2005/8/layout/list1"/>
    <dgm:cxn modelId="{90E3066A-A19F-4DCF-9357-3442C817786D}" type="presOf" srcId="{F9809B2C-474C-4D29-A885-E85B639A93B6}" destId="{2E5A8681-3ACB-4A7E-9F4A-0F8D56907293}" srcOrd="1" destOrd="0" presId="urn:microsoft.com/office/officeart/2005/8/layout/list1"/>
    <dgm:cxn modelId="{C8863E8A-3DA8-4B40-A4EE-B2DFA7E94626}" type="presOf" srcId="{85B67647-7FAC-49A2-9046-B6150E92B389}" destId="{DEF90C7D-7377-4A02-B887-D7BEB774D771}" srcOrd="1" destOrd="0" presId="urn:microsoft.com/office/officeart/2005/8/layout/list1"/>
    <dgm:cxn modelId="{19EC3DB3-D04C-4C5F-843A-73E31AE10D96}" type="presOf" srcId="{37F5B155-45DB-4090-B6AC-E5284D0B6873}" destId="{F74DBDC0-12D8-4596-9AAF-D167660F6AFF}" srcOrd="0" destOrd="0" presId="urn:microsoft.com/office/officeart/2005/8/layout/list1"/>
    <dgm:cxn modelId="{E5B7FC00-2487-4CA5-B90C-B5EA3E745073}" srcId="{6BB0D010-13B1-4D99-9197-FFC61F7C2A52}" destId="{F9809B2C-474C-4D29-A885-E85B639A93B6}" srcOrd="2" destOrd="0" parTransId="{0DFCE01D-9D94-44D2-BFF3-92F832B96D70}" sibTransId="{6C53A6EB-F68D-40AF-96AE-90385B609252}"/>
    <dgm:cxn modelId="{2B8715B7-A8DE-44CA-A1E2-88035710D419}" type="presOf" srcId="{85B67647-7FAC-49A2-9046-B6150E92B389}" destId="{DCC087CE-8395-4ACB-9BCF-1F5A3E7ED04E}" srcOrd="0" destOrd="0" presId="urn:microsoft.com/office/officeart/2005/8/layout/list1"/>
    <dgm:cxn modelId="{B474077D-3F37-4E38-BAF8-708924D5344F}" srcId="{2A0513CF-82BD-4B2C-9DC1-E3B3EBAAEE67}" destId="{37F5B155-45DB-4090-B6AC-E5284D0B6873}" srcOrd="0" destOrd="0" parTransId="{E952FF7C-7057-4042-A895-E8E690358CD8}" sibTransId="{BCBD62B9-7CB2-4C63-80E3-F25E81692083}"/>
    <dgm:cxn modelId="{E409BD0B-7028-48E1-A6AE-FF88F3C90956}" type="presOf" srcId="{2A0513CF-82BD-4B2C-9DC1-E3B3EBAAEE67}" destId="{62656528-74B2-4F44-B11C-08BB4745D32F}" srcOrd="1" destOrd="0" presId="urn:microsoft.com/office/officeart/2005/8/layout/list1"/>
    <dgm:cxn modelId="{C0618F60-624E-45C5-BB0B-4CEDB30599BE}" type="presOf" srcId="{06D9BA0E-2805-4436-BF4B-600FEF34D38A}" destId="{62CC393E-4DBB-475A-9EFE-6C351D80FBF9}" srcOrd="0" destOrd="0" presId="urn:microsoft.com/office/officeart/2005/8/layout/list1"/>
    <dgm:cxn modelId="{18CA7B8D-A5E2-4C84-A2CB-C6D0D8E92F3F}" srcId="{6BB0D010-13B1-4D99-9197-FFC61F7C2A52}" destId="{85B67647-7FAC-49A2-9046-B6150E92B389}" srcOrd="0" destOrd="0" parTransId="{4D153707-4111-475C-A9FD-F0E7C05E62EF}" sibTransId="{D2C36A4F-6F1B-4BD6-AEDB-3A4BC4DA8535}"/>
    <dgm:cxn modelId="{AA07F610-2825-4EA9-936D-9CF29D0C666F}" type="presOf" srcId="{E5BE8AE9-A7B4-4DCE-BDE2-2C8F3976624E}" destId="{C13D9341-4900-4CC5-A996-F55ED6919E11}" srcOrd="0" destOrd="0" presId="urn:microsoft.com/office/officeart/2005/8/layout/list1"/>
    <dgm:cxn modelId="{F894321C-D692-4067-87E1-16A6C10C53D9}" srcId="{F9809B2C-474C-4D29-A885-E85B639A93B6}" destId="{06D9BA0E-2805-4436-BF4B-600FEF34D38A}" srcOrd="0" destOrd="0" parTransId="{E7741D02-9F02-47B9-86B1-B471850E42C2}" sibTransId="{20478981-D0FC-4F44-A4A7-F2DC8CBFD8F0}"/>
    <dgm:cxn modelId="{5B54788D-9E96-408F-BE4F-1B96BD0A308B}" type="presParOf" srcId="{D15C9E10-E392-4747-AF23-5D166E056211}" destId="{AE7C8F00-761A-4967-B4B5-E567E2474C59}" srcOrd="0" destOrd="0" presId="urn:microsoft.com/office/officeart/2005/8/layout/list1"/>
    <dgm:cxn modelId="{2054D407-281E-42CC-A8FF-00F9629B1E45}" type="presParOf" srcId="{AE7C8F00-761A-4967-B4B5-E567E2474C59}" destId="{DCC087CE-8395-4ACB-9BCF-1F5A3E7ED04E}" srcOrd="0" destOrd="0" presId="urn:microsoft.com/office/officeart/2005/8/layout/list1"/>
    <dgm:cxn modelId="{EB825B27-66F6-43BA-9FC6-EE1F9965886C}" type="presParOf" srcId="{AE7C8F00-761A-4967-B4B5-E567E2474C59}" destId="{DEF90C7D-7377-4A02-B887-D7BEB774D771}" srcOrd="1" destOrd="0" presId="urn:microsoft.com/office/officeart/2005/8/layout/list1"/>
    <dgm:cxn modelId="{CD2DF91C-DFCD-44B1-BF25-B2661A1F5915}" type="presParOf" srcId="{D15C9E10-E392-4747-AF23-5D166E056211}" destId="{0BDA9D8B-A735-4960-89CF-8E1AFA729FFD}" srcOrd="1" destOrd="0" presId="urn:microsoft.com/office/officeart/2005/8/layout/list1"/>
    <dgm:cxn modelId="{BE8D43EF-9BBC-4A91-9EDC-808FBF4A888A}" type="presParOf" srcId="{D15C9E10-E392-4747-AF23-5D166E056211}" destId="{C13D9341-4900-4CC5-A996-F55ED6919E11}" srcOrd="2" destOrd="0" presId="urn:microsoft.com/office/officeart/2005/8/layout/list1"/>
    <dgm:cxn modelId="{5881BB23-D3FA-42E1-85EC-CAC19E8CE451}" type="presParOf" srcId="{D15C9E10-E392-4747-AF23-5D166E056211}" destId="{351EA44D-00EE-4362-88C0-C36991CDF2C8}" srcOrd="3" destOrd="0" presId="urn:microsoft.com/office/officeart/2005/8/layout/list1"/>
    <dgm:cxn modelId="{33D7F2B3-06C9-4E80-A7F7-DD403BBCED98}" type="presParOf" srcId="{D15C9E10-E392-4747-AF23-5D166E056211}" destId="{A50C91FC-FD6A-4BF1-B554-3A3965813B4C}" srcOrd="4" destOrd="0" presId="urn:microsoft.com/office/officeart/2005/8/layout/list1"/>
    <dgm:cxn modelId="{73A714EA-E697-4CA5-AD3D-8F2AB82F9ECA}" type="presParOf" srcId="{A50C91FC-FD6A-4BF1-B554-3A3965813B4C}" destId="{B4B75270-1E94-4CE8-B32E-69CE6965C006}" srcOrd="0" destOrd="0" presId="urn:microsoft.com/office/officeart/2005/8/layout/list1"/>
    <dgm:cxn modelId="{DA839E7F-76FC-4C8E-B76A-2B8FE7DEC6CE}" type="presParOf" srcId="{A50C91FC-FD6A-4BF1-B554-3A3965813B4C}" destId="{62656528-74B2-4F44-B11C-08BB4745D32F}" srcOrd="1" destOrd="0" presId="urn:microsoft.com/office/officeart/2005/8/layout/list1"/>
    <dgm:cxn modelId="{57882C7E-D7B5-4FD4-A95F-7D916DE846F0}" type="presParOf" srcId="{D15C9E10-E392-4747-AF23-5D166E056211}" destId="{10D38393-8B80-40C0-A99D-FE81C52B0FEC}" srcOrd="5" destOrd="0" presId="urn:microsoft.com/office/officeart/2005/8/layout/list1"/>
    <dgm:cxn modelId="{E2947ADF-1720-41CC-90DB-E12E52552F3A}" type="presParOf" srcId="{D15C9E10-E392-4747-AF23-5D166E056211}" destId="{F74DBDC0-12D8-4596-9AAF-D167660F6AFF}" srcOrd="6" destOrd="0" presId="urn:microsoft.com/office/officeart/2005/8/layout/list1"/>
    <dgm:cxn modelId="{65DE7A7F-2D91-48CD-B8C0-8B1E7CC9C8AA}" type="presParOf" srcId="{D15C9E10-E392-4747-AF23-5D166E056211}" destId="{CE2C7ABF-1A36-4488-B3F0-21457BA417AE}" srcOrd="7" destOrd="0" presId="urn:microsoft.com/office/officeart/2005/8/layout/list1"/>
    <dgm:cxn modelId="{C7CB18B9-47ED-46A3-A3D2-66BE1FD252EF}" type="presParOf" srcId="{D15C9E10-E392-4747-AF23-5D166E056211}" destId="{B8903102-2DE8-4FA1-9DBA-98C7D48D8E66}" srcOrd="8" destOrd="0" presId="urn:microsoft.com/office/officeart/2005/8/layout/list1"/>
    <dgm:cxn modelId="{42F53949-AA75-45BC-9CEB-F7452BE44EC5}" type="presParOf" srcId="{B8903102-2DE8-4FA1-9DBA-98C7D48D8E66}" destId="{E62330BC-D54C-41BE-B093-386234C188C2}" srcOrd="0" destOrd="0" presId="urn:microsoft.com/office/officeart/2005/8/layout/list1"/>
    <dgm:cxn modelId="{7AA91BAA-BEEA-4903-8CB2-6CA00A8951B8}" type="presParOf" srcId="{B8903102-2DE8-4FA1-9DBA-98C7D48D8E66}" destId="{2E5A8681-3ACB-4A7E-9F4A-0F8D56907293}" srcOrd="1" destOrd="0" presId="urn:microsoft.com/office/officeart/2005/8/layout/list1"/>
    <dgm:cxn modelId="{46DD1C94-5782-4F25-AD51-117A9852FF91}" type="presParOf" srcId="{D15C9E10-E392-4747-AF23-5D166E056211}" destId="{0F0A78C4-7A73-43A7-90A2-198DF3631F6C}" srcOrd="9" destOrd="0" presId="urn:microsoft.com/office/officeart/2005/8/layout/list1"/>
    <dgm:cxn modelId="{0C9DD2EE-4085-4F7C-B1F1-A867ED630A48}" type="presParOf" srcId="{D15C9E10-E392-4747-AF23-5D166E056211}" destId="{62CC393E-4DBB-475A-9EFE-6C351D80FBF9}" srcOrd="10" destOrd="0" presId="urn:microsoft.com/office/officeart/2005/8/layout/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BCC394-C960-4985-AAE5-F5DD6C9F7130}">
      <dsp:nvSpPr>
        <dsp:cNvPr id="0" name=""/>
        <dsp:cNvSpPr/>
      </dsp:nvSpPr>
      <dsp:spPr>
        <a:xfrm>
          <a:off x="0" y="55880"/>
          <a:ext cx="8458200" cy="537210"/>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b="1" kern="1200" dirty="0" smtClean="0">
              <a:solidFill>
                <a:schemeClr val="accent6">
                  <a:lumMod val="40000"/>
                  <a:lumOff val="60000"/>
                </a:schemeClr>
              </a:solidFill>
            </a:rPr>
            <a:t>Objectives of Securities Regulations</a:t>
          </a:r>
          <a:endParaRPr lang="en-US" sz="2900" b="1" kern="1200" dirty="0">
            <a:solidFill>
              <a:schemeClr val="accent6">
                <a:lumMod val="40000"/>
                <a:lumOff val="60000"/>
              </a:schemeClr>
            </a:solidFill>
          </a:endParaRPr>
        </a:p>
      </dsp:txBody>
      <dsp:txXfrm>
        <a:off x="0" y="55880"/>
        <a:ext cx="8458200" cy="537210"/>
      </dsp:txXfrm>
    </dsp:sp>
    <dsp:sp modelId="{7E10EC13-638D-4EFB-86CC-335CD62B52A3}">
      <dsp:nvSpPr>
        <dsp:cNvPr id="0" name=""/>
        <dsp:cNvSpPr/>
      </dsp:nvSpPr>
      <dsp:spPr>
        <a:xfrm>
          <a:off x="4129" y="570922"/>
          <a:ext cx="2816646" cy="258912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Protecting</a:t>
          </a:r>
          <a:r>
            <a:rPr lang="en-US" sz="3200" kern="1200" baseline="0" dirty="0" smtClean="0"/>
            <a:t> investors</a:t>
          </a:r>
          <a:endParaRPr lang="en-US" sz="3200" kern="1200" dirty="0"/>
        </a:p>
      </dsp:txBody>
      <dsp:txXfrm>
        <a:off x="4129" y="570922"/>
        <a:ext cx="2816646" cy="2589128"/>
      </dsp:txXfrm>
    </dsp:sp>
    <dsp:sp modelId="{F5EA5F83-0463-4B30-8567-5A8303705592}">
      <dsp:nvSpPr>
        <dsp:cNvPr id="0" name=""/>
        <dsp:cNvSpPr/>
      </dsp:nvSpPr>
      <dsp:spPr>
        <a:xfrm>
          <a:off x="2820776" y="570922"/>
          <a:ext cx="2816646" cy="258912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Ensuring</a:t>
          </a:r>
          <a:r>
            <a:rPr lang="en-US" sz="3200" kern="1200" baseline="0" dirty="0" smtClean="0"/>
            <a:t> that markets are fair, efficient, and transparent</a:t>
          </a:r>
          <a:endParaRPr lang="en-US" sz="3200" kern="1200" dirty="0"/>
        </a:p>
      </dsp:txBody>
      <dsp:txXfrm>
        <a:off x="2820776" y="570922"/>
        <a:ext cx="2816646" cy="2589128"/>
      </dsp:txXfrm>
    </dsp:sp>
    <dsp:sp modelId="{FF6FD5E0-56D4-43C3-98DC-075555F225EF}">
      <dsp:nvSpPr>
        <dsp:cNvPr id="0" name=""/>
        <dsp:cNvSpPr/>
      </dsp:nvSpPr>
      <dsp:spPr>
        <a:xfrm>
          <a:off x="5637423" y="570922"/>
          <a:ext cx="2816646" cy="258912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Reducing systematic risk</a:t>
          </a:r>
          <a:endParaRPr lang="en-US" sz="3200" kern="1200" dirty="0"/>
        </a:p>
      </dsp:txBody>
      <dsp:txXfrm>
        <a:off x="5637423" y="570922"/>
        <a:ext cx="2816646" cy="2589128"/>
      </dsp:txXfrm>
    </dsp:sp>
    <dsp:sp modelId="{FBB70E25-6952-4E7F-9D43-0B8B9168AC48}">
      <dsp:nvSpPr>
        <dsp:cNvPr id="0" name=""/>
        <dsp:cNvSpPr/>
      </dsp:nvSpPr>
      <dsp:spPr>
        <a:xfrm>
          <a:off x="0" y="3196399"/>
          <a:ext cx="8458200" cy="25069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3D9341-4900-4CC5-A996-F55ED6919E11}">
      <dsp:nvSpPr>
        <dsp:cNvPr id="0" name=""/>
        <dsp:cNvSpPr/>
      </dsp:nvSpPr>
      <dsp:spPr>
        <a:xfrm>
          <a:off x="0" y="360173"/>
          <a:ext cx="8077200" cy="12757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26880" tIns="374904" rIns="626880" bIns="128016" numCol="1" spcCol="1270" anchor="t" anchorCtr="0">
          <a:noAutofit/>
        </a:bodyPr>
        <a:lstStyle/>
        <a:p>
          <a:pPr marL="171450" lvl="1" indent="-171450" algn="l" defTabSz="800100" rtl="0">
            <a:lnSpc>
              <a:spcPct val="90000"/>
            </a:lnSpc>
            <a:spcBef>
              <a:spcPct val="0"/>
            </a:spcBef>
            <a:spcAft>
              <a:spcPct val="15000"/>
            </a:spcAft>
            <a:buChar char="••"/>
          </a:pPr>
          <a:r>
            <a:rPr lang="en-US" sz="1800" kern="1200" dirty="0" smtClean="0"/>
            <a:t>Self-assessments that report on whether a jurisdiction has completed the process of adopting the legislation and other policies that will enable it to implement the PFMI</a:t>
          </a:r>
          <a:endParaRPr lang="en-US" sz="1800" kern="1200" dirty="0"/>
        </a:p>
      </dsp:txBody>
      <dsp:txXfrm>
        <a:off x="0" y="360173"/>
        <a:ext cx="8077200" cy="1275750"/>
      </dsp:txXfrm>
    </dsp:sp>
    <dsp:sp modelId="{DEF90C7D-7377-4A02-B887-D7BEB774D771}">
      <dsp:nvSpPr>
        <dsp:cNvPr id="0" name=""/>
        <dsp:cNvSpPr/>
      </dsp:nvSpPr>
      <dsp:spPr>
        <a:xfrm>
          <a:off x="403860" y="94493"/>
          <a:ext cx="5654040"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709" tIns="0" rIns="213709" bIns="0" numCol="1" spcCol="1270" anchor="ctr" anchorCtr="0">
          <a:noAutofit/>
        </a:bodyPr>
        <a:lstStyle/>
        <a:p>
          <a:pPr lvl="0" algn="l" defTabSz="800100" rtl="1">
            <a:lnSpc>
              <a:spcPct val="90000"/>
            </a:lnSpc>
            <a:spcBef>
              <a:spcPct val="0"/>
            </a:spcBef>
            <a:spcAft>
              <a:spcPct val="35000"/>
            </a:spcAft>
          </a:pPr>
          <a:r>
            <a:rPr lang="en-US" sz="1800" b="1" u="sng" kern="1200" dirty="0" smtClean="0"/>
            <a:t>Level 1: </a:t>
          </a:r>
          <a:endParaRPr lang="en-US" sz="1800" kern="1200" dirty="0"/>
        </a:p>
      </dsp:txBody>
      <dsp:txXfrm>
        <a:off x="429799" y="120432"/>
        <a:ext cx="5602162" cy="479482"/>
      </dsp:txXfrm>
    </dsp:sp>
    <dsp:sp modelId="{F74DBDC0-12D8-4596-9AAF-D167660F6AFF}">
      <dsp:nvSpPr>
        <dsp:cNvPr id="0" name=""/>
        <dsp:cNvSpPr/>
      </dsp:nvSpPr>
      <dsp:spPr>
        <a:xfrm>
          <a:off x="0" y="1998804"/>
          <a:ext cx="8077200" cy="12757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26880" tIns="374904" rIns="626880" bIns="128016" numCol="1" spcCol="1270" anchor="t" anchorCtr="0">
          <a:noAutofit/>
        </a:bodyPr>
        <a:lstStyle/>
        <a:p>
          <a:pPr marL="171450" lvl="1" indent="-171450" algn="l" defTabSz="800100" rtl="0">
            <a:lnSpc>
              <a:spcPct val="90000"/>
            </a:lnSpc>
            <a:spcBef>
              <a:spcPct val="0"/>
            </a:spcBef>
            <a:spcAft>
              <a:spcPct val="15000"/>
            </a:spcAft>
            <a:buChar char="••"/>
          </a:pPr>
          <a:r>
            <a:rPr lang="en-US" sz="1800" kern="1200" dirty="0" smtClean="0"/>
            <a:t>Peer reviews that assess the extent to which the content of the jurisdiction's implementation measures is complete and consistent with the PFMI. </a:t>
          </a:r>
          <a:endParaRPr lang="en-US" sz="1800" kern="1200" dirty="0"/>
        </a:p>
      </dsp:txBody>
      <dsp:txXfrm>
        <a:off x="0" y="1998804"/>
        <a:ext cx="8077200" cy="1275750"/>
      </dsp:txXfrm>
    </dsp:sp>
    <dsp:sp modelId="{62656528-74B2-4F44-B11C-08BB4745D32F}">
      <dsp:nvSpPr>
        <dsp:cNvPr id="0" name=""/>
        <dsp:cNvSpPr/>
      </dsp:nvSpPr>
      <dsp:spPr>
        <a:xfrm>
          <a:off x="403860" y="1733123"/>
          <a:ext cx="5654040"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709" tIns="0" rIns="213709" bIns="0" numCol="1" spcCol="1270" anchor="ctr" anchorCtr="0">
          <a:noAutofit/>
        </a:bodyPr>
        <a:lstStyle/>
        <a:p>
          <a:pPr lvl="0" algn="l" defTabSz="800100">
            <a:lnSpc>
              <a:spcPct val="90000"/>
            </a:lnSpc>
            <a:spcBef>
              <a:spcPct val="0"/>
            </a:spcBef>
            <a:spcAft>
              <a:spcPct val="35000"/>
            </a:spcAft>
          </a:pPr>
          <a:r>
            <a:rPr lang="en-US" sz="1800" b="1" u="sng" kern="1200" dirty="0" smtClean="0"/>
            <a:t>Level 2:</a:t>
          </a:r>
          <a:endParaRPr lang="en-US" sz="1800" b="1" u="sng" kern="1200" dirty="0"/>
        </a:p>
      </dsp:txBody>
      <dsp:txXfrm>
        <a:off x="429799" y="1759062"/>
        <a:ext cx="5602162" cy="479482"/>
      </dsp:txXfrm>
    </dsp:sp>
    <dsp:sp modelId="{62CC393E-4DBB-475A-9EFE-6C351D80FBF9}">
      <dsp:nvSpPr>
        <dsp:cNvPr id="0" name=""/>
        <dsp:cNvSpPr/>
      </dsp:nvSpPr>
      <dsp:spPr>
        <a:xfrm>
          <a:off x="0" y="3637434"/>
          <a:ext cx="8077200" cy="1020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26880" tIns="374904" rIns="626880" bIns="128016" numCol="1" spcCol="1270" anchor="t" anchorCtr="0">
          <a:noAutofit/>
        </a:bodyPr>
        <a:lstStyle/>
        <a:p>
          <a:pPr marL="171450" lvl="1" indent="-171450" algn="l" defTabSz="800100" rtl="0">
            <a:lnSpc>
              <a:spcPct val="90000"/>
            </a:lnSpc>
            <a:spcBef>
              <a:spcPct val="0"/>
            </a:spcBef>
            <a:spcAft>
              <a:spcPct val="15000"/>
            </a:spcAft>
            <a:buChar char="••"/>
          </a:pPr>
          <a:r>
            <a:rPr lang="en-US" sz="1800" kern="1200" dirty="0" smtClean="0"/>
            <a:t>Peer reviews that examine consistency in the outcomes of implementation of the PFMI</a:t>
          </a:r>
          <a:endParaRPr lang="en-US" sz="1800" kern="1200" dirty="0"/>
        </a:p>
      </dsp:txBody>
      <dsp:txXfrm>
        <a:off x="0" y="3637434"/>
        <a:ext cx="8077200" cy="1020600"/>
      </dsp:txXfrm>
    </dsp:sp>
    <dsp:sp modelId="{2E5A8681-3ACB-4A7E-9F4A-0F8D56907293}">
      <dsp:nvSpPr>
        <dsp:cNvPr id="0" name=""/>
        <dsp:cNvSpPr/>
      </dsp:nvSpPr>
      <dsp:spPr>
        <a:xfrm>
          <a:off x="403860" y="3371754"/>
          <a:ext cx="5654040"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709" tIns="0" rIns="213709" bIns="0" numCol="1" spcCol="1270" anchor="ctr" anchorCtr="0">
          <a:noAutofit/>
        </a:bodyPr>
        <a:lstStyle/>
        <a:p>
          <a:pPr lvl="0" algn="l" defTabSz="800100">
            <a:lnSpc>
              <a:spcPct val="90000"/>
            </a:lnSpc>
            <a:spcBef>
              <a:spcPct val="0"/>
            </a:spcBef>
            <a:spcAft>
              <a:spcPct val="35000"/>
            </a:spcAft>
          </a:pPr>
          <a:r>
            <a:rPr lang="en-US" sz="1800" b="1" u="sng" kern="1200" dirty="0" smtClean="0"/>
            <a:t>Level 3: </a:t>
          </a:r>
          <a:endParaRPr lang="en-US" sz="1800" kern="1200" dirty="0"/>
        </a:p>
      </dsp:txBody>
      <dsp:txXfrm>
        <a:off x="429799" y="3397693"/>
        <a:ext cx="5602162" cy="479482"/>
      </dsp:txXfrm>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E773D9-08DD-45C3-B6EA-7EBBB2591AFA}" type="datetimeFigureOut">
              <a:rPr lang="en-GB" smtClean="0"/>
              <a:t>24/12/2018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11</a:t>
            </a:fld>
            <a:endParaRPr lang="ar-KW"/>
          </a:p>
        </p:txBody>
      </p:sp>
    </p:spTree>
    <p:extLst>
      <p:ext uri="{BB962C8B-B14F-4D97-AF65-F5344CB8AC3E}">
        <p14:creationId xmlns:p14="http://schemas.microsoft.com/office/powerpoint/2010/main" val="7385436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12</a:t>
            </a:fld>
            <a:endParaRPr lang="ar-KW"/>
          </a:p>
        </p:txBody>
      </p:sp>
    </p:spTree>
    <p:extLst>
      <p:ext uri="{BB962C8B-B14F-4D97-AF65-F5344CB8AC3E}">
        <p14:creationId xmlns:p14="http://schemas.microsoft.com/office/powerpoint/2010/main" val="3597405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13</a:t>
            </a:fld>
            <a:endParaRPr lang="ar-KW"/>
          </a:p>
        </p:txBody>
      </p:sp>
    </p:spTree>
    <p:extLst>
      <p:ext uri="{BB962C8B-B14F-4D97-AF65-F5344CB8AC3E}">
        <p14:creationId xmlns:p14="http://schemas.microsoft.com/office/powerpoint/2010/main" val="1881990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14</a:t>
            </a:fld>
            <a:endParaRPr lang="ar-KW"/>
          </a:p>
        </p:txBody>
      </p:sp>
    </p:spTree>
    <p:extLst>
      <p:ext uri="{BB962C8B-B14F-4D97-AF65-F5344CB8AC3E}">
        <p14:creationId xmlns:p14="http://schemas.microsoft.com/office/powerpoint/2010/main" val="11991299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15</a:t>
            </a:fld>
            <a:endParaRPr lang="ar-KW"/>
          </a:p>
        </p:txBody>
      </p:sp>
    </p:spTree>
    <p:extLst>
      <p:ext uri="{BB962C8B-B14F-4D97-AF65-F5344CB8AC3E}">
        <p14:creationId xmlns:p14="http://schemas.microsoft.com/office/powerpoint/2010/main" val="24026473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16</a:t>
            </a:fld>
            <a:endParaRPr lang="ar-KW"/>
          </a:p>
        </p:txBody>
      </p:sp>
    </p:spTree>
    <p:extLst>
      <p:ext uri="{BB962C8B-B14F-4D97-AF65-F5344CB8AC3E}">
        <p14:creationId xmlns:p14="http://schemas.microsoft.com/office/powerpoint/2010/main" val="23794574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17</a:t>
            </a:fld>
            <a:endParaRPr lang="ar-KW"/>
          </a:p>
        </p:txBody>
      </p:sp>
    </p:spTree>
    <p:extLst>
      <p:ext uri="{BB962C8B-B14F-4D97-AF65-F5344CB8AC3E}">
        <p14:creationId xmlns:p14="http://schemas.microsoft.com/office/powerpoint/2010/main" val="13863994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18</a:t>
            </a:fld>
            <a:endParaRPr lang="ar-KW"/>
          </a:p>
        </p:txBody>
      </p:sp>
    </p:spTree>
    <p:extLst>
      <p:ext uri="{BB962C8B-B14F-4D97-AF65-F5344CB8AC3E}">
        <p14:creationId xmlns:p14="http://schemas.microsoft.com/office/powerpoint/2010/main" val="16530544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19</a:t>
            </a:fld>
            <a:endParaRPr lang="ar-KW"/>
          </a:p>
        </p:txBody>
      </p:sp>
    </p:spTree>
    <p:extLst>
      <p:ext uri="{BB962C8B-B14F-4D97-AF65-F5344CB8AC3E}">
        <p14:creationId xmlns:p14="http://schemas.microsoft.com/office/powerpoint/2010/main" val="27545734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20</a:t>
            </a:fld>
            <a:endParaRPr lang="ar-KW"/>
          </a:p>
        </p:txBody>
      </p:sp>
    </p:spTree>
    <p:extLst>
      <p:ext uri="{BB962C8B-B14F-4D97-AF65-F5344CB8AC3E}">
        <p14:creationId xmlns:p14="http://schemas.microsoft.com/office/powerpoint/2010/main" val="166024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17216333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21</a:t>
            </a:fld>
            <a:endParaRPr lang="ar-KW"/>
          </a:p>
        </p:txBody>
      </p:sp>
    </p:spTree>
    <p:extLst>
      <p:ext uri="{BB962C8B-B14F-4D97-AF65-F5344CB8AC3E}">
        <p14:creationId xmlns:p14="http://schemas.microsoft.com/office/powerpoint/2010/main" val="10610051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22</a:t>
            </a:fld>
            <a:endParaRPr lang="ar-KW"/>
          </a:p>
        </p:txBody>
      </p:sp>
    </p:spTree>
    <p:extLst>
      <p:ext uri="{BB962C8B-B14F-4D97-AF65-F5344CB8AC3E}">
        <p14:creationId xmlns:p14="http://schemas.microsoft.com/office/powerpoint/2010/main" val="23587131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23</a:t>
            </a:fld>
            <a:endParaRPr lang="ar-KW"/>
          </a:p>
        </p:txBody>
      </p:sp>
    </p:spTree>
    <p:extLst>
      <p:ext uri="{BB962C8B-B14F-4D97-AF65-F5344CB8AC3E}">
        <p14:creationId xmlns:p14="http://schemas.microsoft.com/office/powerpoint/2010/main" val="8809315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24</a:t>
            </a:fld>
            <a:endParaRPr lang="ar-KW"/>
          </a:p>
        </p:txBody>
      </p:sp>
    </p:spTree>
    <p:extLst>
      <p:ext uri="{BB962C8B-B14F-4D97-AF65-F5344CB8AC3E}">
        <p14:creationId xmlns:p14="http://schemas.microsoft.com/office/powerpoint/2010/main" val="40868833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25</a:t>
            </a:fld>
            <a:endParaRPr lang="ar-KW"/>
          </a:p>
        </p:txBody>
      </p:sp>
    </p:spTree>
    <p:extLst>
      <p:ext uri="{BB962C8B-B14F-4D97-AF65-F5344CB8AC3E}">
        <p14:creationId xmlns:p14="http://schemas.microsoft.com/office/powerpoint/2010/main" val="33387361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26</a:t>
            </a:fld>
            <a:endParaRPr lang="ar-KW"/>
          </a:p>
        </p:txBody>
      </p:sp>
    </p:spTree>
    <p:extLst>
      <p:ext uri="{BB962C8B-B14F-4D97-AF65-F5344CB8AC3E}">
        <p14:creationId xmlns:p14="http://schemas.microsoft.com/office/powerpoint/2010/main" val="288299886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27</a:t>
            </a:fld>
            <a:endParaRPr lang="ar-KW"/>
          </a:p>
        </p:txBody>
      </p:sp>
    </p:spTree>
    <p:extLst>
      <p:ext uri="{BB962C8B-B14F-4D97-AF65-F5344CB8AC3E}">
        <p14:creationId xmlns:p14="http://schemas.microsoft.com/office/powerpoint/2010/main" val="38841635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28</a:t>
            </a:fld>
            <a:endParaRPr lang="ar-KW"/>
          </a:p>
        </p:txBody>
      </p:sp>
    </p:spTree>
    <p:extLst>
      <p:ext uri="{BB962C8B-B14F-4D97-AF65-F5344CB8AC3E}">
        <p14:creationId xmlns:p14="http://schemas.microsoft.com/office/powerpoint/2010/main" val="1851767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29</a:t>
            </a:fld>
            <a:endParaRPr lang="ar-KW"/>
          </a:p>
        </p:txBody>
      </p:sp>
    </p:spTree>
    <p:extLst>
      <p:ext uri="{BB962C8B-B14F-4D97-AF65-F5344CB8AC3E}">
        <p14:creationId xmlns:p14="http://schemas.microsoft.com/office/powerpoint/2010/main" val="34652367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30</a:t>
            </a:fld>
            <a:endParaRPr lang="ar-KW"/>
          </a:p>
        </p:txBody>
      </p:sp>
    </p:spTree>
    <p:extLst>
      <p:ext uri="{BB962C8B-B14F-4D97-AF65-F5344CB8AC3E}">
        <p14:creationId xmlns:p14="http://schemas.microsoft.com/office/powerpoint/2010/main" val="15307512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a:p>
        </p:txBody>
      </p:sp>
    </p:spTree>
    <p:extLst>
      <p:ext uri="{BB962C8B-B14F-4D97-AF65-F5344CB8AC3E}">
        <p14:creationId xmlns:p14="http://schemas.microsoft.com/office/powerpoint/2010/main" val="23988431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31</a:t>
            </a:fld>
            <a:endParaRPr lang="ar-KW"/>
          </a:p>
        </p:txBody>
      </p:sp>
    </p:spTree>
    <p:extLst>
      <p:ext uri="{BB962C8B-B14F-4D97-AF65-F5344CB8AC3E}">
        <p14:creationId xmlns:p14="http://schemas.microsoft.com/office/powerpoint/2010/main" val="3138292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a:p>
        </p:txBody>
      </p:sp>
    </p:spTree>
    <p:extLst>
      <p:ext uri="{BB962C8B-B14F-4D97-AF65-F5344CB8AC3E}">
        <p14:creationId xmlns:p14="http://schemas.microsoft.com/office/powerpoint/2010/main" val="7982263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6</a:t>
            </a:fld>
            <a:endParaRPr lang="ar-KW"/>
          </a:p>
        </p:txBody>
      </p:sp>
    </p:spTree>
    <p:extLst>
      <p:ext uri="{BB962C8B-B14F-4D97-AF65-F5344CB8AC3E}">
        <p14:creationId xmlns:p14="http://schemas.microsoft.com/office/powerpoint/2010/main" val="21527956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7</a:t>
            </a:fld>
            <a:endParaRPr lang="ar-KW"/>
          </a:p>
        </p:txBody>
      </p:sp>
    </p:spTree>
    <p:extLst>
      <p:ext uri="{BB962C8B-B14F-4D97-AF65-F5344CB8AC3E}">
        <p14:creationId xmlns:p14="http://schemas.microsoft.com/office/powerpoint/2010/main" val="35225515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8</a:t>
            </a:fld>
            <a:endParaRPr lang="ar-KW"/>
          </a:p>
        </p:txBody>
      </p:sp>
    </p:spTree>
    <p:extLst>
      <p:ext uri="{BB962C8B-B14F-4D97-AF65-F5344CB8AC3E}">
        <p14:creationId xmlns:p14="http://schemas.microsoft.com/office/powerpoint/2010/main" val="16365709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9</a:t>
            </a:fld>
            <a:endParaRPr lang="ar-KW"/>
          </a:p>
        </p:txBody>
      </p:sp>
    </p:spTree>
    <p:extLst>
      <p:ext uri="{BB962C8B-B14F-4D97-AF65-F5344CB8AC3E}">
        <p14:creationId xmlns:p14="http://schemas.microsoft.com/office/powerpoint/2010/main" val="28022236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10</a:t>
            </a:fld>
            <a:endParaRPr lang="ar-KW"/>
          </a:p>
        </p:txBody>
      </p:sp>
    </p:spTree>
    <p:extLst>
      <p:ext uri="{BB962C8B-B14F-4D97-AF65-F5344CB8AC3E}">
        <p14:creationId xmlns:p14="http://schemas.microsoft.com/office/powerpoint/2010/main" val="309474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24/12/2018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24/12/2018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24/12/2018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24/12/2018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24/12/2018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24/12/2018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24/12/2018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24/12/2018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0.jpeg"/></Relationships>
</file>

<file path=ppt/slides/_rels/slide11.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5.png"/><Relationship Id="rId7" Type="http://schemas.openxmlformats.org/officeDocument/2006/relationships/diagramQuickStyle" Target="../diagrams/quickStyle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21.jpeg"/><Relationship Id="rId9" Type="http://schemas.microsoft.com/office/2007/relationships/diagramDrawing" Target="../diagrams/drawing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5.png"/><Relationship Id="rId7" Type="http://schemas.openxmlformats.org/officeDocument/2006/relationships/diagramQuickStyle" Target="../diagrams/quickStyle2.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6.png"/><Relationship Id="rId9" Type="http://schemas.microsoft.com/office/2007/relationships/diagramDrawing" Target="../diagrams/drawing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23.emf"/><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6.xml.rels><?xml version="1.0" encoding="UTF-8" standalone="yes"?>
<Relationships xmlns="http://schemas.openxmlformats.org/package/2006/relationships"><Relationship Id="rId8" Type="http://schemas.openxmlformats.org/officeDocument/2006/relationships/image" Target="../media/image29.jpeg"/><Relationship Id="rId3" Type="http://schemas.openxmlformats.org/officeDocument/2006/relationships/image" Target="../media/image24.png"/><Relationship Id="rId7" Type="http://schemas.openxmlformats.org/officeDocument/2006/relationships/image" Target="../media/image28.png"/><Relationship Id="rId12" Type="http://schemas.openxmlformats.org/officeDocument/2006/relationships/image" Target="../media/image33.pn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image" Target="../media/image27.png"/><Relationship Id="rId11" Type="http://schemas.openxmlformats.org/officeDocument/2006/relationships/image" Target="../media/image32.png"/><Relationship Id="rId5" Type="http://schemas.openxmlformats.org/officeDocument/2006/relationships/image" Target="../media/image26.png"/><Relationship Id="rId10" Type="http://schemas.openxmlformats.org/officeDocument/2006/relationships/image" Target="../media/image31.jpeg"/><Relationship Id="rId4" Type="http://schemas.openxmlformats.org/officeDocument/2006/relationships/image" Target="../media/image25.png"/><Relationship Id="rId9" Type="http://schemas.openxmlformats.org/officeDocument/2006/relationships/image" Target="../media/image30.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35.jpeg"/></Relationships>
</file>

<file path=ppt/slides/_rels/slide4.xml.rels><?xml version="1.0" encoding="UTF-8" standalone="yes"?>
<Relationships xmlns="http://schemas.openxmlformats.org/package/2006/relationships"><Relationship Id="rId8" Type="http://schemas.openxmlformats.org/officeDocument/2006/relationships/image" Target="../media/image11.svg"/><Relationship Id="rId13" Type="http://schemas.openxmlformats.org/officeDocument/2006/relationships/image" Target="../media/image11.png"/><Relationship Id="rId3" Type="http://schemas.openxmlformats.org/officeDocument/2006/relationships/image" Target="../media/image5.png"/><Relationship Id="rId7" Type="http://schemas.openxmlformats.org/officeDocument/2006/relationships/image" Target="../media/image8.png"/><Relationship Id="rId12" Type="http://schemas.openxmlformats.org/officeDocument/2006/relationships/image" Target="../media/image15.sv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9.svg"/><Relationship Id="rId11" Type="http://schemas.openxmlformats.org/officeDocument/2006/relationships/image" Target="../media/image10.png"/><Relationship Id="rId5" Type="http://schemas.openxmlformats.org/officeDocument/2006/relationships/image" Target="../media/image7.png"/><Relationship Id="rId10" Type="http://schemas.openxmlformats.org/officeDocument/2006/relationships/image" Target="../media/image13.svg"/><Relationship Id="rId4" Type="http://schemas.openxmlformats.org/officeDocument/2006/relationships/image" Target="../media/image6.png"/><Relationship Id="rId9" Type="http://schemas.openxmlformats.org/officeDocument/2006/relationships/image" Target="../media/image9.png"/><Relationship Id="rId14" Type="http://schemas.openxmlformats.org/officeDocument/2006/relationships/image" Target="../media/image17.svg"/></Relationships>
</file>

<file path=ppt/slides/_rels/slide5.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1.sv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7.svg"/><Relationship Id="rId4" Type="http://schemas.openxmlformats.org/officeDocument/2006/relationships/image" Target="../media/image6.png"/><Relationship Id="rId9" Type="http://schemas.openxmlformats.org/officeDocument/2006/relationships/image" Target="../media/image13.png"/><Relationship Id="rId14" Type="http://schemas.openxmlformats.org/officeDocument/2006/relationships/image" Target="../media/image13.svg"/></Relationships>
</file>

<file path=ppt/slides/_rels/slide6.xml.rels><?xml version="1.0" encoding="UTF-8" standalone="yes"?>
<Relationships xmlns="http://schemas.openxmlformats.org/package/2006/relationships"><Relationship Id="rId8" Type="http://schemas.openxmlformats.org/officeDocument/2006/relationships/image" Target="NULL"/><Relationship Id="rId3" Type="http://schemas.openxmlformats.org/officeDocument/2006/relationships/image" Target="../media/image5.png"/><Relationship Id="rId7" Type="http://schemas.openxmlformats.org/officeDocument/2006/relationships/image" Target="../media/image1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NULL"/><Relationship Id="rId11" Type="http://schemas.openxmlformats.org/officeDocument/2006/relationships/image" Target="../media/image19.png"/><Relationship Id="rId5" Type="http://schemas.openxmlformats.org/officeDocument/2006/relationships/image" Target="../media/image16.png"/><Relationship Id="rId10" Type="http://schemas.openxmlformats.org/officeDocument/2006/relationships/image" Target="NULL"/><Relationship Id="rId4" Type="http://schemas.openxmlformats.org/officeDocument/2006/relationships/image" Target="../media/image6.png"/><Relationship Id="rId9" Type="http://schemas.openxmlformats.org/officeDocument/2006/relationships/image" Target="../media/image18.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2068" y="1340768"/>
            <a:ext cx="7772400" cy="1470025"/>
          </a:xfrm>
        </p:spPr>
        <p:txBody>
          <a:bodyPr>
            <a:normAutofit/>
          </a:bodyPr>
          <a:lstStyle/>
          <a:p>
            <a:pPr rtl="1"/>
            <a:r>
              <a:rPr lang="ar-KW" sz="3600" b="1" dirty="0" smtClean="0">
                <a:solidFill>
                  <a:srgbClr val="8C8A26"/>
                </a:solidFill>
                <a:cs typeface="mohammad bold art 1" pitchFamily="2" charset="-78"/>
              </a:rPr>
              <a:t>ورشة عمل</a:t>
            </a:r>
            <a:r>
              <a:rPr lang="en-US" sz="4800" b="1" dirty="0" smtClean="0">
                <a:solidFill>
                  <a:srgbClr val="8C8A26"/>
                </a:solidFill>
              </a:rPr>
              <a:t/>
            </a:r>
            <a:br>
              <a:rPr lang="en-US" sz="4800" b="1" dirty="0" smtClean="0">
                <a:solidFill>
                  <a:srgbClr val="8C8A26"/>
                </a:solidFill>
              </a:rPr>
            </a:br>
            <a:endParaRPr lang="en-GB" sz="4800" dirty="0"/>
          </a:p>
        </p:txBody>
      </p:sp>
      <p:sp>
        <p:nvSpPr>
          <p:cNvPr id="3" name="Subtitle 2"/>
          <p:cNvSpPr>
            <a:spLocks noGrp="1"/>
          </p:cNvSpPr>
          <p:nvPr>
            <p:ph type="subTitle" idx="1"/>
          </p:nvPr>
        </p:nvSpPr>
        <p:spPr>
          <a:xfrm>
            <a:off x="1743708" y="2276872"/>
            <a:ext cx="7292788" cy="3600400"/>
          </a:xfrm>
        </p:spPr>
        <p:txBody>
          <a:bodyPr>
            <a:normAutofit fontScale="70000" lnSpcReduction="20000"/>
          </a:bodyPr>
          <a:lstStyle/>
          <a:p>
            <a:pPr rtl="1"/>
            <a:r>
              <a:rPr lang="ar-KW" sz="4700" b="1" dirty="0">
                <a:solidFill>
                  <a:srgbClr val="1F497D"/>
                </a:solidFill>
                <a:cs typeface="mohammad bold art 1" pitchFamily="2" charset="-78"/>
              </a:rPr>
              <a:t>الوسيط المركزي  </a:t>
            </a:r>
            <a:r>
              <a:rPr lang="en-US" sz="4700" b="1" dirty="0">
                <a:solidFill>
                  <a:srgbClr val="1F497D"/>
                </a:solidFill>
                <a:cs typeface="mohammad bold art 1" pitchFamily="2" charset="-78"/>
              </a:rPr>
              <a:t>CCP</a:t>
            </a:r>
          </a:p>
          <a:p>
            <a:pPr rtl="1"/>
            <a:r>
              <a:rPr lang="ar-KW" sz="4700" b="1" dirty="0">
                <a:solidFill>
                  <a:srgbClr val="1F497D"/>
                </a:solidFill>
                <a:cs typeface="mohammad bold art 1" pitchFamily="2" charset="-78"/>
              </a:rPr>
              <a:t>كأحد مكونات تطوير منظومة أسواق </a:t>
            </a:r>
            <a:r>
              <a:rPr lang="ar-KW" sz="4700" b="1" dirty="0" smtClean="0">
                <a:solidFill>
                  <a:srgbClr val="1F497D"/>
                </a:solidFill>
                <a:cs typeface="mohammad bold art 1" pitchFamily="2" charset="-78"/>
              </a:rPr>
              <a:t>المال</a:t>
            </a:r>
          </a:p>
          <a:p>
            <a:pPr rtl="1"/>
            <a:endParaRPr lang="ar-KW" sz="3100" b="1" dirty="0">
              <a:solidFill>
                <a:srgbClr val="1F497D"/>
              </a:solidFill>
              <a:cs typeface="mohammad bold art 1" pitchFamily="2" charset="-78"/>
            </a:endParaRPr>
          </a:p>
          <a:p>
            <a:r>
              <a:rPr lang="ar-KW" sz="3600" b="1" dirty="0" smtClean="0">
                <a:solidFill>
                  <a:srgbClr val="1F497D"/>
                </a:solidFill>
                <a:cs typeface="mohammad bold art 1" pitchFamily="2" charset="-78"/>
              </a:rPr>
              <a:t>إدارة تنظيم الأسواق</a:t>
            </a:r>
          </a:p>
          <a:p>
            <a:r>
              <a:rPr lang="ar-KW" sz="3600" b="1" dirty="0" smtClean="0">
                <a:solidFill>
                  <a:srgbClr val="1F497D"/>
                </a:solidFill>
                <a:cs typeface="mohammad bold art 1" pitchFamily="2" charset="-78"/>
              </a:rPr>
              <a:t>بمشاركة </a:t>
            </a:r>
          </a:p>
          <a:p>
            <a:pPr>
              <a:lnSpc>
                <a:spcPct val="170000"/>
              </a:lnSpc>
            </a:pPr>
            <a:endParaRPr lang="ar-KW" sz="3600" b="1" dirty="0" smtClean="0">
              <a:solidFill>
                <a:srgbClr val="1F497D"/>
              </a:solidFill>
              <a:cs typeface="mohammad bold art 1" pitchFamily="2" charset="-78"/>
            </a:endParaRPr>
          </a:p>
          <a:p>
            <a:endParaRPr lang="en-US" sz="2800" b="1" dirty="0" smtClean="0">
              <a:solidFill>
                <a:srgbClr val="1F497D"/>
              </a:solidFill>
              <a:cs typeface="mohammad bold art 1" pitchFamily="2" charset="-78"/>
            </a:endParaRPr>
          </a:p>
          <a:p>
            <a:r>
              <a:rPr lang="ar-KW" sz="2800" b="1" dirty="0" smtClean="0">
                <a:solidFill>
                  <a:srgbClr val="1F497D"/>
                </a:solidFill>
                <a:cs typeface="mohammad bold art 1" pitchFamily="2" charset="-78"/>
              </a:rPr>
              <a:t>ديسمبر 2018</a:t>
            </a:r>
          </a:p>
        </p:txBody>
      </p:sp>
      <p:pic>
        <p:nvPicPr>
          <p:cNvPr id="7" name="Picture 6"/>
          <p:cNvPicPr>
            <a:picLocks noChangeAspect="1"/>
          </p:cNvPicPr>
          <p:nvPr/>
        </p:nvPicPr>
        <p:blipFill>
          <a:blip r:embed="rId2"/>
          <a:stretch>
            <a:fillRect/>
          </a:stretch>
        </p:blipFill>
        <p:spPr>
          <a:xfrm>
            <a:off x="0" y="1"/>
            <a:ext cx="1952128" cy="6857999"/>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25310" y="0"/>
            <a:ext cx="1418688" cy="1412776"/>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02641" y="4471225"/>
            <a:ext cx="763460" cy="775977"/>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11960" y="4437112"/>
            <a:ext cx="1080120" cy="810090"/>
          </a:xfrm>
          <a:prstGeom prst="rect">
            <a:avLst/>
          </a:prstGeom>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19830"/>
            <a:ext cx="5009927" cy="772679"/>
          </a:xfrm>
        </p:spPr>
        <p:txBody>
          <a:bodyPr>
            <a:normAutofit fontScale="90000"/>
          </a:bodyPr>
          <a:lstStyle/>
          <a:p>
            <a:pPr algn="l"/>
            <a:r>
              <a:rPr lang="en-US" sz="3000" dirty="0" smtClean="0">
                <a:solidFill>
                  <a:schemeClr val="tx2"/>
                </a:solidFill>
                <a:cs typeface="mohammad bold art 1" pitchFamily="2" charset="-78"/>
              </a:rPr>
              <a:t>The Committee on Payments &amp; Market Infrastructures (CPMI)</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10</a:t>
            </a:fld>
            <a:endParaRPr lang="en-US" dirty="0"/>
          </a:p>
        </p:txBody>
      </p:sp>
      <p:cxnSp>
        <p:nvCxnSpPr>
          <p:cNvPr id="12" name="Straight Connector 11"/>
          <p:cNvCxnSpPr/>
          <p:nvPr/>
        </p:nvCxnSpPr>
        <p:spPr>
          <a:xfrm>
            <a:off x="533400" y="1069503"/>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9" name="Picture 2" descr="Image result for The Committee on Payments and Market Infrastructures (CPMI)"/>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6916" y="5157192"/>
            <a:ext cx="7429500" cy="1199158"/>
          </a:xfrm>
          <a:prstGeom prst="rect">
            <a:avLst/>
          </a:prstGeom>
          <a:noFill/>
          <a:extLst>
            <a:ext uri="{909E8E84-426E-40DD-AFC4-6F175D3DCCD1}">
              <a14:hiddenFill xmlns:a14="http://schemas.microsoft.com/office/drawing/2010/main">
                <a:solidFill>
                  <a:srgbClr val="FFFFFF"/>
                </a:solidFill>
              </a14:hiddenFill>
            </a:ext>
          </a:extLst>
        </p:spPr>
      </p:pic>
      <p:sp>
        <p:nvSpPr>
          <p:cNvPr id="11" name="Oval 10"/>
          <p:cNvSpPr/>
          <p:nvPr/>
        </p:nvSpPr>
        <p:spPr>
          <a:xfrm>
            <a:off x="3600450" y="1268760"/>
            <a:ext cx="2011680" cy="14630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Global Standard Setter</a:t>
            </a:r>
            <a:endParaRPr lang="en-US" b="1" dirty="0">
              <a:solidFill>
                <a:schemeClr val="tx1"/>
              </a:solidFill>
            </a:endParaRPr>
          </a:p>
        </p:txBody>
      </p:sp>
      <p:sp>
        <p:nvSpPr>
          <p:cNvPr id="13" name="Oval 12"/>
          <p:cNvSpPr/>
          <p:nvPr/>
        </p:nvSpPr>
        <p:spPr>
          <a:xfrm>
            <a:off x="1066800" y="2783795"/>
            <a:ext cx="2011680" cy="1463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Promote Safety &amp; Efficiency</a:t>
            </a:r>
            <a:endParaRPr lang="en-US" b="1" dirty="0"/>
          </a:p>
        </p:txBody>
      </p:sp>
      <p:sp>
        <p:nvSpPr>
          <p:cNvPr id="14" name="Oval 13"/>
          <p:cNvSpPr/>
          <p:nvPr/>
        </p:nvSpPr>
        <p:spPr>
          <a:xfrm>
            <a:off x="3627120" y="3545795"/>
            <a:ext cx="2011680" cy="1463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Monitor &amp; Analyze Developments</a:t>
            </a:r>
            <a:endParaRPr lang="en-US" b="1" dirty="0"/>
          </a:p>
        </p:txBody>
      </p:sp>
      <p:sp>
        <p:nvSpPr>
          <p:cNvPr id="15" name="Oval 14"/>
          <p:cNvSpPr/>
          <p:nvPr/>
        </p:nvSpPr>
        <p:spPr>
          <a:xfrm>
            <a:off x="6172200" y="2783795"/>
            <a:ext cx="2011680" cy="1463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Cooperation &amp; Coordination</a:t>
            </a:r>
            <a:endParaRPr lang="en-US" b="1" dirty="0"/>
          </a:p>
        </p:txBody>
      </p:sp>
      <p:cxnSp>
        <p:nvCxnSpPr>
          <p:cNvPr id="16" name="Straight Arrow Connector 15"/>
          <p:cNvCxnSpPr>
            <a:stCxn id="11" idx="3"/>
            <a:endCxn id="13" idx="7"/>
          </p:cNvCxnSpPr>
          <p:nvPr/>
        </p:nvCxnSpPr>
        <p:spPr>
          <a:xfrm flipH="1">
            <a:off x="2783876" y="2517543"/>
            <a:ext cx="1111178" cy="4805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1" idx="4"/>
            <a:endCxn id="14" idx="0"/>
          </p:cNvCxnSpPr>
          <p:nvPr/>
        </p:nvCxnSpPr>
        <p:spPr>
          <a:xfrm>
            <a:off x="4606290" y="2731800"/>
            <a:ext cx="26670" cy="8139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11" idx="5"/>
            <a:endCxn id="15" idx="1"/>
          </p:cNvCxnSpPr>
          <p:nvPr/>
        </p:nvCxnSpPr>
        <p:spPr>
          <a:xfrm>
            <a:off x="5317526" y="2517543"/>
            <a:ext cx="1149278" cy="4805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06778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19830"/>
            <a:ext cx="5009927" cy="772679"/>
          </a:xfrm>
        </p:spPr>
        <p:txBody>
          <a:bodyPr>
            <a:normAutofit fontScale="90000"/>
          </a:bodyPr>
          <a:lstStyle/>
          <a:p>
            <a:pPr algn="l"/>
            <a:r>
              <a:rPr lang="en-US" sz="3000" dirty="0" smtClean="0">
                <a:solidFill>
                  <a:schemeClr val="tx2"/>
                </a:solidFill>
                <a:cs typeface="mohammad bold art 1" pitchFamily="2" charset="-78"/>
              </a:rPr>
              <a:t>International Organization of Securities Commissions (IOSCO)</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11</a:t>
            </a:fld>
            <a:endParaRPr lang="en-US" dirty="0"/>
          </a:p>
        </p:txBody>
      </p:sp>
      <p:cxnSp>
        <p:nvCxnSpPr>
          <p:cNvPr id="12" name="Straight Connector 11"/>
          <p:cNvCxnSpPr/>
          <p:nvPr/>
        </p:nvCxnSpPr>
        <p:spPr>
          <a:xfrm>
            <a:off x="533400" y="1069503"/>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9" name="Picture 4" descr="Image result for iosc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4953000"/>
            <a:ext cx="2266950" cy="154938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Diagram 10"/>
          <p:cNvGraphicFramePr/>
          <p:nvPr>
            <p:extLst>
              <p:ext uri="{D42A27DB-BD31-4B8C-83A1-F6EECF244321}">
                <p14:modId xmlns:p14="http://schemas.microsoft.com/office/powerpoint/2010/main" val="3921802070"/>
              </p:ext>
            </p:extLst>
          </p:nvPr>
        </p:nvGraphicFramePr>
        <p:xfrm>
          <a:off x="457200" y="1371600"/>
          <a:ext cx="8458200" cy="35814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5004689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19830"/>
            <a:ext cx="5009927" cy="772679"/>
          </a:xfrm>
        </p:spPr>
        <p:txBody>
          <a:bodyPr>
            <a:normAutofit fontScale="90000"/>
          </a:bodyPr>
          <a:lstStyle/>
          <a:p>
            <a:pPr algn="l"/>
            <a:r>
              <a:rPr lang="en-US" sz="3000" dirty="0" smtClean="0">
                <a:solidFill>
                  <a:schemeClr val="tx2"/>
                </a:solidFill>
                <a:cs typeface="mohammad bold art 1" pitchFamily="2" charset="-78"/>
              </a:rPr>
              <a:t>The (24) Principles for Financial Market Infrastructure </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12</a:t>
            </a:fld>
            <a:endParaRPr lang="en-US" dirty="0"/>
          </a:p>
        </p:txBody>
      </p:sp>
      <p:cxnSp>
        <p:nvCxnSpPr>
          <p:cNvPr id="12" name="Straight Connector 11"/>
          <p:cNvCxnSpPr/>
          <p:nvPr/>
        </p:nvCxnSpPr>
        <p:spPr>
          <a:xfrm>
            <a:off x="533400" y="1069503"/>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309320"/>
            <a:ext cx="8001000" cy="76200"/>
          </a:xfrm>
          <a:prstGeom prst="rect">
            <a:avLst/>
          </a:prstGeom>
        </p:spPr>
      </p:pic>
      <p:pic>
        <p:nvPicPr>
          <p:cNvPr id="9" name="Picture 8"/>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9512" y="1246071"/>
            <a:ext cx="8712968" cy="4986254"/>
          </a:xfrm>
          <a:prstGeom prst="rect">
            <a:avLst/>
          </a:prstGeom>
          <a:noFill/>
          <a:ln>
            <a:noFill/>
          </a:ln>
          <a:effectLst/>
          <a:extLst/>
        </p:spPr>
      </p:pic>
    </p:spTree>
    <p:extLst>
      <p:ext uri="{BB962C8B-B14F-4D97-AF65-F5344CB8AC3E}">
        <p14:creationId xmlns:p14="http://schemas.microsoft.com/office/powerpoint/2010/main" val="39145099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36041"/>
            <a:ext cx="5009927" cy="772679"/>
          </a:xfrm>
        </p:spPr>
        <p:txBody>
          <a:bodyPr>
            <a:normAutofit/>
          </a:bodyPr>
          <a:lstStyle/>
          <a:p>
            <a:pPr algn="l"/>
            <a:r>
              <a:rPr lang="en-US" sz="3000" dirty="0" smtClean="0">
                <a:solidFill>
                  <a:schemeClr val="tx2"/>
                </a:solidFill>
                <a:cs typeface="mohammad bold art 1" pitchFamily="2" charset="-78"/>
              </a:rPr>
              <a:t>Principle 4: Credit Risk</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13</a:t>
            </a:fld>
            <a:endParaRPr lang="en-US" dirty="0"/>
          </a:p>
        </p:txBody>
      </p:sp>
      <p:cxnSp>
        <p:nvCxnSpPr>
          <p:cNvPr id="12" name="Straight Connector 11"/>
          <p:cNvCxnSpPr/>
          <p:nvPr/>
        </p:nvCxnSpPr>
        <p:spPr>
          <a:xfrm>
            <a:off x="533400" y="83671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sp>
        <p:nvSpPr>
          <p:cNvPr id="9" name="TextBox 8"/>
          <p:cNvSpPr txBox="1"/>
          <p:nvPr/>
        </p:nvSpPr>
        <p:spPr>
          <a:xfrm>
            <a:off x="533401" y="1066800"/>
            <a:ext cx="8001000" cy="5153206"/>
          </a:xfrm>
          <a:prstGeom prst="rect">
            <a:avLst/>
          </a:prstGeom>
          <a:noFill/>
        </p:spPr>
        <p:txBody>
          <a:bodyPr wrap="square" rtlCol="0">
            <a:spAutoFit/>
          </a:bodyPr>
          <a:lstStyle/>
          <a:p>
            <a:pPr algn="just">
              <a:lnSpc>
                <a:spcPct val="150000"/>
              </a:lnSpc>
            </a:pPr>
            <a:r>
              <a:rPr lang="en-US" sz="1700" dirty="0" smtClean="0"/>
              <a:t>An </a:t>
            </a:r>
            <a:r>
              <a:rPr lang="en-US" sz="1700" dirty="0"/>
              <a:t>FMI should effectively measure, monitor, and manage its credit exposures to participants and those arising from its payment, clearing, and settlement processes. An FMI should maintain sufficient financial resources to cover its credit exposure to each participant fully with a high degree of confidence. In addition, a CCP that is involved in activities with a more-complex risk profile or that is systemically important in multiple jurisdictions should maintain additional financial resources sufficient to cover a wide range of potential stress scenarios that should include, but not be limited to, the default of the two participants and their affiliates that would potentially cause the largest aggregate credit exposure to the CCP in extreme but plausible market conditions. All other CCPs should maintain additional financial resources sufficient to cover a wide range of potential stress scenarios that should include, but not be limited to, the default of the participant and its affiliates that would potentially cause the largest aggregate credit exposure to the CCP in extreme but plausible market conditions. </a:t>
            </a:r>
          </a:p>
        </p:txBody>
      </p:sp>
    </p:spTree>
    <p:extLst>
      <p:ext uri="{BB962C8B-B14F-4D97-AF65-F5344CB8AC3E}">
        <p14:creationId xmlns:p14="http://schemas.microsoft.com/office/powerpoint/2010/main" val="23553867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5009927" cy="772679"/>
          </a:xfrm>
        </p:spPr>
        <p:txBody>
          <a:bodyPr>
            <a:normAutofit/>
          </a:bodyPr>
          <a:lstStyle/>
          <a:p>
            <a:pPr algn="l"/>
            <a:r>
              <a:rPr lang="en-US" sz="3000" dirty="0" smtClean="0">
                <a:solidFill>
                  <a:schemeClr val="tx2"/>
                </a:solidFill>
                <a:cs typeface="mohammad bold art 1" pitchFamily="2" charset="-78"/>
              </a:rPr>
              <a:t>Principle 5: Collateral </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14</a:t>
            </a:fld>
            <a:endParaRPr lang="en-US" dirty="0"/>
          </a:p>
        </p:txBody>
      </p:sp>
      <p:cxnSp>
        <p:nvCxnSpPr>
          <p:cNvPr id="12" name="Straight Connector 11"/>
          <p:cNvCxnSpPr/>
          <p:nvPr/>
        </p:nvCxnSpPr>
        <p:spPr>
          <a:xfrm>
            <a:off x="533400" y="83671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sp>
        <p:nvSpPr>
          <p:cNvPr id="9" name="TextBox 8"/>
          <p:cNvSpPr txBox="1"/>
          <p:nvPr/>
        </p:nvSpPr>
        <p:spPr>
          <a:xfrm>
            <a:off x="533401" y="1447800"/>
            <a:ext cx="8153400" cy="2308324"/>
          </a:xfrm>
          <a:prstGeom prst="rect">
            <a:avLst/>
          </a:prstGeom>
          <a:noFill/>
        </p:spPr>
        <p:txBody>
          <a:bodyPr wrap="square" rtlCol="0">
            <a:spAutoFit/>
          </a:bodyPr>
          <a:lstStyle/>
          <a:p>
            <a:pPr algn="just">
              <a:lnSpc>
                <a:spcPct val="150000"/>
              </a:lnSpc>
            </a:pPr>
            <a:r>
              <a:rPr lang="en-US" sz="2400" dirty="0"/>
              <a:t>An FMI that requires collateral to manage its or its participants’ credit exposure should accept collateral with low credit, liquidity, and market risks. An FMI should also set and enforce appropriately conservative haircuts and concentration limits. </a:t>
            </a:r>
          </a:p>
        </p:txBody>
      </p:sp>
    </p:spTree>
    <p:extLst>
      <p:ext uri="{BB962C8B-B14F-4D97-AF65-F5344CB8AC3E}">
        <p14:creationId xmlns:p14="http://schemas.microsoft.com/office/powerpoint/2010/main" val="6878212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36041"/>
            <a:ext cx="5009927" cy="772679"/>
          </a:xfrm>
        </p:spPr>
        <p:txBody>
          <a:bodyPr>
            <a:normAutofit/>
          </a:bodyPr>
          <a:lstStyle/>
          <a:p>
            <a:pPr algn="l"/>
            <a:r>
              <a:rPr lang="en-US" sz="3000" dirty="0" smtClean="0">
                <a:solidFill>
                  <a:schemeClr val="tx2"/>
                </a:solidFill>
                <a:cs typeface="mohammad bold art 1" pitchFamily="2" charset="-78"/>
              </a:rPr>
              <a:t>Principle 7: Liquidity Risk</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15</a:t>
            </a:fld>
            <a:endParaRPr lang="en-US" dirty="0"/>
          </a:p>
        </p:txBody>
      </p:sp>
      <p:cxnSp>
        <p:nvCxnSpPr>
          <p:cNvPr id="12" name="Straight Connector 11"/>
          <p:cNvCxnSpPr/>
          <p:nvPr/>
        </p:nvCxnSpPr>
        <p:spPr>
          <a:xfrm>
            <a:off x="533400" y="83671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sp>
        <p:nvSpPr>
          <p:cNvPr id="9" name="TextBox 8"/>
          <p:cNvSpPr txBox="1"/>
          <p:nvPr/>
        </p:nvSpPr>
        <p:spPr>
          <a:xfrm>
            <a:off x="533400" y="1151285"/>
            <a:ext cx="8153400" cy="5078313"/>
          </a:xfrm>
          <a:prstGeom prst="rect">
            <a:avLst/>
          </a:prstGeom>
          <a:noFill/>
        </p:spPr>
        <p:txBody>
          <a:bodyPr wrap="square" rtlCol="0">
            <a:spAutoFit/>
          </a:bodyPr>
          <a:lstStyle/>
          <a:p>
            <a:pPr algn="just">
              <a:lnSpc>
                <a:spcPct val="150000"/>
              </a:lnSpc>
            </a:pPr>
            <a:r>
              <a:rPr lang="en-US" sz="2400" dirty="0" smtClean="0"/>
              <a:t>An </a:t>
            </a:r>
            <a:r>
              <a:rPr lang="en-US" sz="2400" dirty="0"/>
              <a:t>FMI should effectively measure, monitor, and manage its liquidity risk. An FMI should maintain sufficient liquid resources in all relevant currencies to effect </a:t>
            </a:r>
            <a:r>
              <a:rPr lang="en-US" sz="2400" dirty="0" smtClean="0"/>
              <a:t>same day </a:t>
            </a:r>
            <a:r>
              <a:rPr lang="en-US" sz="2400" dirty="0"/>
              <a:t>and, where appropriate, intraday and multiday settlement of payment obligations with a high degree of confidence under a wide range of potential stress scenarios that should include, but not be limited to, the default of the participant and its affiliates that would generate the largest aggregate liquidity obligation for the FMI in extreme but plausible market conditions. </a:t>
            </a:r>
          </a:p>
        </p:txBody>
      </p:sp>
    </p:spTree>
    <p:extLst>
      <p:ext uri="{BB962C8B-B14F-4D97-AF65-F5344CB8AC3E}">
        <p14:creationId xmlns:p14="http://schemas.microsoft.com/office/powerpoint/2010/main" val="33319300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5112568" cy="720080"/>
          </a:xfrm>
        </p:spPr>
        <p:txBody>
          <a:bodyPr>
            <a:noAutofit/>
          </a:bodyPr>
          <a:lstStyle/>
          <a:p>
            <a:pPr algn="l"/>
            <a:r>
              <a:rPr lang="en-US" sz="3000" dirty="0" smtClean="0">
                <a:solidFill>
                  <a:schemeClr val="tx2"/>
                </a:solidFill>
                <a:cs typeface="mohammad bold art 1" pitchFamily="2" charset="-78"/>
              </a:rPr>
              <a:t>Principle 9: Money Settlements</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16</a:t>
            </a:fld>
            <a:endParaRPr lang="en-US" dirty="0"/>
          </a:p>
        </p:txBody>
      </p:sp>
      <p:cxnSp>
        <p:nvCxnSpPr>
          <p:cNvPr id="12" name="Straight Connector 11"/>
          <p:cNvCxnSpPr/>
          <p:nvPr/>
        </p:nvCxnSpPr>
        <p:spPr>
          <a:xfrm>
            <a:off x="537592" y="83671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sp>
        <p:nvSpPr>
          <p:cNvPr id="9" name="TextBox 8"/>
          <p:cNvSpPr txBox="1"/>
          <p:nvPr/>
        </p:nvSpPr>
        <p:spPr>
          <a:xfrm>
            <a:off x="533400" y="1418272"/>
            <a:ext cx="8153401" cy="3231654"/>
          </a:xfrm>
          <a:prstGeom prst="rect">
            <a:avLst/>
          </a:prstGeom>
          <a:noFill/>
        </p:spPr>
        <p:txBody>
          <a:bodyPr wrap="square" rtlCol="0">
            <a:spAutoFit/>
          </a:bodyPr>
          <a:lstStyle/>
          <a:p>
            <a:pPr algn="just">
              <a:lnSpc>
                <a:spcPct val="150000"/>
              </a:lnSpc>
            </a:pPr>
            <a:r>
              <a:rPr lang="en-US" sz="2400" dirty="0" smtClean="0"/>
              <a:t>An </a:t>
            </a:r>
            <a:r>
              <a:rPr lang="en-US" sz="2400" dirty="0"/>
              <a:t>FMI should conduct its money settlements in central bank money where practical and available. If central bank money is not used, an FMI should </a:t>
            </a:r>
            <a:r>
              <a:rPr lang="en-US" sz="2400" dirty="0" smtClean="0"/>
              <a:t>minimize </a:t>
            </a:r>
            <a:r>
              <a:rPr lang="en-US" sz="2400" dirty="0"/>
              <a:t>and strictly control the credit and liquidity risk arising from the use of commercial bank money.</a:t>
            </a:r>
          </a:p>
          <a:p>
            <a:pPr algn="just"/>
            <a:r>
              <a:rPr lang="en-US" sz="2400" dirty="0"/>
              <a:t> </a:t>
            </a:r>
          </a:p>
        </p:txBody>
      </p:sp>
    </p:spTree>
    <p:extLst>
      <p:ext uri="{BB962C8B-B14F-4D97-AF65-F5344CB8AC3E}">
        <p14:creationId xmlns:p14="http://schemas.microsoft.com/office/powerpoint/2010/main" val="39229512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19830"/>
            <a:ext cx="5009927" cy="772679"/>
          </a:xfrm>
        </p:spPr>
        <p:txBody>
          <a:bodyPr>
            <a:normAutofit fontScale="90000"/>
          </a:bodyPr>
          <a:lstStyle/>
          <a:p>
            <a:pPr algn="l"/>
            <a:r>
              <a:rPr lang="en-US" sz="3000" dirty="0" smtClean="0">
                <a:solidFill>
                  <a:schemeClr val="tx2"/>
                </a:solidFill>
                <a:cs typeface="mohammad bold art 1" pitchFamily="2" charset="-78"/>
              </a:rPr>
              <a:t>Application of the Principles for Financial Market Infrastructures </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17</a:t>
            </a:fld>
            <a:endParaRPr lang="en-US" dirty="0"/>
          </a:p>
        </p:txBody>
      </p:sp>
      <p:cxnSp>
        <p:nvCxnSpPr>
          <p:cNvPr id="12" name="Straight Connector 11"/>
          <p:cNvCxnSpPr/>
          <p:nvPr/>
        </p:nvCxnSpPr>
        <p:spPr>
          <a:xfrm>
            <a:off x="533400" y="1069503"/>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graphicFrame>
        <p:nvGraphicFramePr>
          <p:cNvPr id="9" name="Diagram 8"/>
          <p:cNvGraphicFramePr/>
          <p:nvPr>
            <p:extLst/>
          </p:nvPr>
        </p:nvGraphicFramePr>
        <p:xfrm>
          <a:off x="457200" y="1268760"/>
          <a:ext cx="8077200" cy="475252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9237241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177" y="116632"/>
            <a:ext cx="5009927" cy="772679"/>
          </a:xfrm>
        </p:spPr>
        <p:txBody>
          <a:bodyPr>
            <a:normAutofit fontScale="90000"/>
          </a:bodyPr>
          <a:lstStyle/>
          <a:p>
            <a:pPr algn="l"/>
            <a:r>
              <a:rPr lang="en-US" sz="3000" dirty="0" smtClean="0">
                <a:solidFill>
                  <a:schemeClr val="tx2"/>
                </a:solidFill>
                <a:cs typeface="mohammad bold art 1" pitchFamily="2" charset="-78"/>
              </a:rPr>
              <a:t>Current Status of Implementation</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18</a:t>
            </a:fld>
            <a:endParaRPr lang="en-US" dirty="0"/>
          </a:p>
        </p:txBody>
      </p:sp>
      <p:cxnSp>
        <p:nvCxnSpPr>
          <p:cNvPr id="12" name="Straight Connector 11"/>
          <p:cNvCxnSpPr/>
          <p:nvPr/>
        </p:nvCxnSpPr>
        <p:spPr>
          <a:xfrm>
            <a:off x="533400" y="83671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pic>
        <p:nvPicPr>
          <p:cNvPr id="9" name="Picture 8"/>
          <p:cNvPicPr>
            <a:picLocks noChangeAspect="1"/>
          </p:cNvPicPr>
          <p:nvPr/>
        </p:nvPicPr>
        <p:blipFill>
          <a:blip r:embed="rId5"/>
          <a:stretch>
            <a:fillRect/>
          </a:stretch>
        </p:blipFill>
        <p:spPr>
          <a:xfrm>
            <a:off x="152400" y="1522266"/>
            <a:ext cx="8606585" cy="4603896"/>
          </a:xfrm>
          <a:prstGeom prst="rect">
            <a:avLst/>
          </a:prstGeom>
        </p:spPr>
      </p:pic>
    </p:spTree>
    <p:extLst>
      <p:ext uri="{BB962C8B-B14F-4D97-AF65-F5344CB8AC3E}">
        <p14:creationId xmlns:p14="http://schemas.microsoft.com/office/powerpoint/2010/main" val="30642610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985" y="136041"/>
            <a:ext cx="5009927" cy="772679"/>
          </a:xfrm>
        </p:spPr>
        <p:txBody>
          <a:bodyPr>
            <a:normAutofit/>
          </a:bodyPr>
          <a:lstStyle/>
          <a:p>
            <a:pPr algn="l"/>
            <a:r>
              <a:rPr lang="en-US" sz="3000" dirty="0" smtClean="0">
                <a:solidFill>
                  <a:schemeClr val="tx2"/>
                </a:solidFill>
                <a:cs typeface="mohammad bold art 1" pitchFamily="2" charset="-78"/>
              </a:rPr>
              <a:t>Table of content</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19</a:t>
            </a:fld>
            <a:endParaRPr lang="en-US" dirty="0"/>
          </a:p>
        </p:txBody>
      </p:sp>
      <p:cxnSp>
        <p:nvCxnSpPr>
          <p:cNvPr id="12" name="Straight Connector 11"/>
          <p:cNvCxnSpPr/>
          <p:nvPr/>
        </p:nvCxnSpPr>
        <p:spPr>
          <a:xfrm>
            <a:off x="533400" y="83671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graphicFrame>
        <p:nvGraphicFramePr>
          <p:cNvPr id="9" name="Table 8"/>
          <p:cNvGraphicFramePr>
            <a:graphicFrameLocks noGrp="1"/>
          </p:cNvGraphicFramePr>
          <p:nvPr>
            <p:extLst>
              <p:ext uri="{D42A27DB-BD31-4B8C-83A1-F6EECF244321}">
                <p14:modId xmlns:p14="http://schemas.microsoft.com/office/powerpoint/2010/main" val="1897361219"/>
              </p:ext>
            </p:extLst>
          </p:nvPr>
        </p:nvGraphicFramePr>
        <p:xfrm>
          <a:off x="604886" y="1752600"/>
          <a:ext cx="7927554" cy="4228240"/>
        </p:xfrm>
        <a:graphic>
          <a:graphicData uri="http://schemas.openxmlformats.org/drawingml/2006/table">
            <a:tbl>
              <a:tblPr firstRow="1" bandRow="1">
                <a:tableStyleId>{69CF1AB2-1976-4502-BF36-3FF5EA218861}</a:tableStyleId>
              </a:tblPr>
              <a:tblGrid>
                <a:gridCol w="7927554">
                  <a:extLst>
                    <a:ext uri="{9D8B030D-6E8A-4147-A177-3AD203B41FA5}">
                      <a16:colId xmlns:a16="http://schemas.microsoft.com/office/drawing/2014/main" val="1013334774"/>
                    </a:ext>
                  </a:extLst>
                </a:gridCol>
              </a:tblGrid>
              <a:tr h="1057060">
                <a:tc>
                  <a:txBody>
                    <a:bodyPr/>
                    <a:lstStyle/>
                    <a:p>
                      <a:pPr marL="0" marR="0" lvl="0" indent="0" algn="ctr" defTabSz="844083" rtl="1" eaLnBrk="1" fontAlgn="auto" latinLnBrk="0" hangingPunct="1">
                        <a:lnSpc>
                          <a:spcPct val="100000"/>
                        </a:lnSpc>
                        <a:spcBef>
                          <a:spcPts val="0"/>
                        </a:spcBef>
                        <a:spcAft>
                          <a:spcPts val="0"/>
                        </a:spcAft>
                        <a:buClrTx/>
                        <a:buSzTx/>
                        <a:buFontTx/>
                        <a:buNone/>
                        <a:tabLst/>
                        <a:defRPr/>
                      </a:pPr>
                      <a:r>
                        <a:rPr lang="en-US" sz="1800" b="0" u="none" kern="1200" dirty="0">
                          <a:solidFill>
                            <a:schemeClr val="tx1"/>
                          </a:solidFill>
                          <a:latin typeface="+mn-lt"/>
                          <a:ea typeface="+mn-ea"/>
                          <a:cs typeface="mohammad bold art 1" pitchFamily="2" charset="-78"/>
                        </a:rPr>
                        <a:t>Financial Market</a:t>
                      </a:r>
                      <a:r>
                        <a:rPr lang="en-US" sz="1800" b="0" u="none" kern="1200" baseline="0" dirty="0">
                          <a:solidFill>
                            <a:schemeClr val="tx1"/>
                          </a:solidFill>
                          <a:latin typeface="+mn-lt"/>
                          <a:ea typeface="+mn-ea"/>
                          <a:cs typeface="mohammad bold art 1" pitchFamily="2" charset="-78"/>
                        </a:rPr>
                        <a:t> Infrastructures (FMI)</a:t>
                      </a:r>
                      <a:endParaRPr lang="ar-KW" sz="1800" b="0" u="none" kern="1200" dirty="0">
                        <a:solidFill>
                          <a:schemeClr val="tx1"/>
                        </a:solidFill>
                        <a:latin typeface="+mn-lt"/>
                        <a:ea typeface="+mn-ea"/>
                        <a:cs typeface="mohammad bold art 1" pitchFamily="2" charset="-78"/>
                      </a:endParaRPr>
                    </a:p>
                  </a:txBody>
                  <a:tcPr anchor="ctr"/>
                </a:tc>
                <a:extLst>
                  <a:ext uri="{0D108BD9-81ED-4DB2-BD59-A6C34878D82A}">
                    <a16:rowId xmlns:a16="http://schemas.microsoft.com/office/drawing/2014/main" val="4234672685"/>
                  </a:ext>
                </a:extLst>
              </a:tr>
              <a:tr h="1057060">
                <a:tc>
                  <a:txBody>
                    <a:bodyPr/>
                    <a:lstStyle/>
                    <a:p>
                      <a:pPr marL="0" marR="0" lvl="0" indent="0" algn="ctr" defTabSz="844083" rtl="1" eaLnBrk="1" fontAlgn="auto" latinLnBrk="0" hangingPunct="1">
                        <a:lnSpc>
                          <a:spcPct val="100000"/>
                        </a:lnSpc>
                        <a:spcBef>
                          <a:spcPts val="0"/>
                        </a:spcBef>
                        <a:spcAft>
                          <a:spcPts val="0"/>
                        </a:spcAft>
                        <a:buClrTx/>
                        <a:buSzTx/>
                        <a:buFontTx/>
                        <a:buNone/>
                        <a:tabLst/>
                        <a:defRPr/>
                      </a:pPr>
                      <a:r>
                        <a:rPr lang="en-US" sz="1800" b="0" u="none" dirty="0">
                          <a:cs typeface="mohammad bold art 1" pitchFamily="2" charset="-78"/>
                        </a:rPr>
                        <a:t>Principles for Financial Market Infrastructures</a:t>
                      </a:r>
                      <a:r>
                        <a:rPr lang="en-US" sz="1800" b="0" u="none" baseline="0" dirty="0">
                          <a:cs typeface="mohammad bold art 1" pitchFamily="2" charset="-78"/>
                        </a:rPr>
                        <a:t> (PFMI)</a:t>
                      </a:r>
                      <a:endParaRPr lang="en-US" sz="1800" b="0" u="none" dirty="0">
                        <a:cs typeface="mohammad bold art 1" pitchFamily="2" charset="-78"/>
                      </a:endParaRPr>
                    </a:p>
                  </a:txBody>
                  <a:tcPr anchor="ctr"/>
                </a:tc>
                <a:extLst>
                  <a:ext uri="{0D108BD9-81ED-4DB2-BD59-A6C34878D82A}">
                    <a16:rowId xmlns:a16="http://schemas.microsoft.com/office/drawing/2014/main" val="564407841"/>
                  </a:ext>
                </a:extLst>
              </a:tr>
              <a:tr h="1057060">
                <a:tc>
                  <a:txBody>
                    <a:bodyPr/>
                    <a:lstStyle/>
                    <a:p>
                      <a:pPr marL="0" marR="0" lvl="0" indent="0" algn="ctr" defTabSz="844083" rtl="1" eaLnBrk="1" fontAlgn="auto" latinLnBrk="0" hangingPunct="1">
                        <a:lnSpc>
                          <a:spcPct val="100000"/>
                        </a:lnSpc>
                        <a:spcBef>
                          <a:spcPts val="0"/>
                        </a:spcBef>
                        <a:spcAft>
                          <a:spcPts val="0"/>
                        </a:spcAft>
                        <a:buClrTx/>
                        <a:buSzTx/>
                        <a:buFontTx/>
                        <a:buNone/>
                        <a:tabLst/>
                        <a:defRPr/>
                      </a:pPr>
                      <a:r>
                        <a:rPr lang="en-US" sz="1800" b="1" u="sng" dirty="0">
                          <a:cs typeface="mohammad bold art 1" pitchFamily="2" charset="-78"/>
                        </a:rPr>
                        <a:t>Central Counterparty (CCP)</a:t>
                      </a:r>
                    </a:p>
                  </a:txBody>
                  <a:tcPr anchor="ctr"/>
                </a:tc>
                <a:extLst>
                  <a:ext uri="{0D108BD9-81ED-4DB2-BD59-A6C34878D82A}">
                    <a16:rowId xmlns:a16="http://schemas.microsoft.com/office/drawing/2014/main" val="2085555184"/>
                  </a:ext>
                </a:extLst>
              </a:tr>
              <a:tr h="1057060">
                <a:tc>
                  <a:txBody>
                    <a:bodyPr/>
                    <a:lstStyle/>
                    <a:p>
                      <a:pPr marL="0" marR="0" lvl="0" indent="0" algn="ctr" defTabSz="844083" rtl="1" eaLnBrk="1" fontAlgn="auto" latinLnBrk="0" hangingPunct="1">
                        <a:lnSpc>
                          <a:spcPct val="100000"/>
                        </a:lnSpc>
                        <a:spcBef>
                          <a:spcPts val="0"/>
                        </a:spcBef>
                        <a:spcAft>
                          <a:spcPts val="0"/>
                        </a:spcAft>
                        <a:buClrTx/>
                        <a:buSzTx/>
                        <a:buFontTx/>
                        <a:buNone/>
                        <a:tabLst/>
                        <a:defRPr/>
                      </a:pPr>
                      <a:r>
                        <a:rPr lang="en-US" sz="1800" b="0" dirty="0">
                          <a:cs typeface="mohammad bold art 1" pitchFamily="2" charset="-78"/>
                        </a:rPr>
                        <a:t>Post-Trade Model (PTM)</a:t>
                      </a:r>
                    </a:p>
                  </a:txBody>
                  <a:tcPr anchor="ctr"/>
                </a:tc>
                <a:extLst>
                  <a:ext uri="{0D108BD9-81ED-4DB2-BD59-A6C34878D82A}">
                    <a16:rowId xmlns:a16="http://schemas.microsoft.com/office/drawing/2014/main" val="2258835979"/>
                  </a:ext>
                </a:extLst>
              </a:tr>
            </a:tbl>
          </a:graphicData>
        </a:graphic>
      </p:graphicFrame>
    </p:spTree>
    <p:extLst>
      <p:ext uri="{BB962C8B-B14F-4D97-AF65-F5344CB8AC3E}">
        <p14:creationId xmlns:p14="http://schemas.microsoft.com/office/powerpoint/2010/main" val="28582181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graphicFrame>
        <p:nvGraphicFramePr>
          <p:cNvPr id="8" name="Table 7"/>
          <p:cNvGraphicFramePr>
            <a:graphicFrameLocks noGrp="1"/>
          </p:cNvGraphicFramePr>
          <p:nvPr>
            <p:extLst>
              <p:ext uri="{D42A27DB-BD31-4B8C-83A1-F6EECF244321}">
                <p14:modId xmlns:p14="http://schemas.microsoft.com/office/powerpoint/2010/main" val="51178870"/>
              </p:ext>
            </p:extLst>
          </p:nvPr>
        </p:nvGraphicFramePr>
        <p:xfrm>
          <a:off x="532878" y="1412776"/>
          <a:ext cx="7927554" cy="4228240"/>
        </p:xfrm>
        <a:graphic>
          <a:graphicData uri="http://schemas.openxmlformats.org/drawingml/2006/table">
            <a:tbl>
              <a:tblPr firstRow="1" bandRow="1">
                <a:tableStyleId>{69CF1AB2-1976-4502-BF36-3FF5EA218861}</a:tableStyleId>
              </a:tblPr>
              <a:tblGrid>
                <a:gridCol w="7927554">
                  <a:extLst>
                    <a:ext uri="{9D8B030D-6E8A-4147-A177-3AD203B41FA5}">
                      <a16:colId xmlns:a16="http://schemas.microsoft.com/office/drawing/2014/main" val="1013334774"/>
                    </a:ext>
                  </a:extLst>
                </a:gridCol>
              </a:tblGrid>
              <a:tr h="1057060">
                <a:tc>
                  <a:txBody>
                    <a:bodyPr/>
                    <a:lstStyle/>
                    <a:p>
                      <a:pPr marL="0" marR="0" lvl="0" indent="0" algn="ctr" defTabSz="844083" rtl="1" eaLnBrk="1" fontAlgn="auto" latinLnBrk="0" hangingPunct="1">
                        <a:lnSpc>
                          <a:spcPct val="100000"/>
                        </a:lnSpc>
                        <a:spcBef>
                          <a:spcPts val="0"/>
                        </a:spcBef>
                        <a:spcAft>
                          <a:spcPts val="0"/>
                        </a:spcAft>
                        <a:buClrTx/>
                        <a:buSzTx/>
                        <a:buFontTx/>
                        <a:buNone/>
                        <a:tabLst/>
                        <a:defRPr/>
                      </a:pPr>
                      <a:r>
                        <a:rPr lang="en-US" sz="1800" b="1" u="sng" kern="1200" dirty="0">
                          <a:solidFill>
                            <a:schemeClr val="tx1"/>
                          </a:solidFill>
                          <a:latin typeface="Times New Roman" panose="02020603050405020304" pitchFamily="18" charset="0"/>
                          <a:ea typeface="+mn-ea"/>
                          <a:cs typeface="Times New Roman" panose="02020603050405020304" pitchFamily="18" charset="0"/>
                        </a:rPr>
                        <a:t>Financial Market</a:t>
                      </a:r>
                      <a:r>
                        <a:rPr lang="en-US" sz="1800" b="1" u="sng" kern="1200" baseline="0" dirty="0">
                          <a:solidFill>
                            <a:schemeClr val="tx1"/>
                          </a:solidFill>
                          <a:latin typeface="Times New Roman" panose="02020603050405020304" pitchFamily="18" charset="0"/>
                          <a:ea typeface="+mn-ea"/>
                          <a:cs typeface="Times New Roman" panose="02020603050405020304" pitchFamily="18" charset="0"/>
                        </a:rPr>
                        <a:t> Infrastructures (FMIs)</a:t>
                      </a:r>
                      <a:endParaRPr lang="ar-KW" sz="1800" b="1" u="sng" kern="1200" dirty="0">
                        <a:solidFill>
                          <a:schemeClr val="tx1"/>
                        </a:solidFill>
                        <a:latin typeface="Times New Roman" panose="02020603050405020304" pitchFamily="18" charset="0"/>
                        <a:ea typeface="+mn-ea"/>
                        <a:cs typeface="Times New Roman" panose="02020603050405020304" pitchFamily="18" charset="0"/>
                      </a:endParaRPr>
                    </a:p>
                  </a:txBody>
                  <a:tcPr anchor="ctr"/>
                </a:tc>
                <a:extLst>
                  <a:ext uri="{0D108BD9-81ED-4DB2-BD59-A6C34878D82A}">
                    <a16:rowId xmlns:a16="http://schemas.microsoft.com/office/drawing/2014/main" val="4234672685"/>
                  </a:ext>
                </a:extLst>
              </a:tr>
              <a:tr h="1057060">
                <a:tc>
                  <a:txBody>
                    <a:bodyPr/>
                    <a:lstStyle/>
                    <a:p>
                      <a:pPr marL="0" marR="0" lvl="0" indent="0" algn="ctr" defTabSz="844083" rtl="1" eaLnBrk="1" fontAlgn="auto" latinLnBrk="0" hangingPunct="1">
                        <a:lnSpc>
                          <a:spcPct val="100000"/>
                        </a:lnSpc>
                        <a:spcBef>
                          <a:spcPts val="0"/>
                        </a:spcBef>
                        <a:spcAft>
                          <a:spcPts val="0"/>
                        </a:spcAft>
                        <a:buClrTx/>
                        <a:buSzTx/>
                        <a:buFontTx/>
                        <a:buNone/>
                        <a:tabLst/>
                        <a:defRPr/>
                      </a:pPr>
                      <a:r>
                        <a:rPr lang="en-US" sz="1800" b="0" u="none" dirty="0">
                          <a:latin typeface="Times New Roman" panose="02020603050405020304" pitchFamily="18" charset="0"/>
                          <a:cs typeface="Times New Roman" panose="02020603050405020304" pitchFamily="18" charset="0"/>
                        </a:rPr>
                        <a:t>Principles for Financial Market Infrastructures</a:t>
                      </a:r>
                      <a:r>
                        <a:rPr lang="en-US" sz="1800" b="0" u="none" baseline="0" dirty="0">
                          <a:latin typeface="Times New Roman" panose="02020603050405020304" pitchFamily="18" charset="0"/>
                          <a:cs typeface="Times New Roman" panose="02020603050405020304" pitchFamily="18" charset="0"/>
                        </a:rPr>
                        <a:t> (PFMI)</a:t>
                      </a:r>
                      <a:endParaRPr lang="en-US" sz="1800" b="0" u="none"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564407841"/>
                  </a:ext>
                </a:extLst>
              </a:tr>
              <a:tr h="1057060">
                <a:tc>
                  <a:txBody>
                    <a:bodyPr/>
                    <a:lstStyle/>
                    <a:p>
                      <a:pPr marL="0" marR="0" lvl="0" indent="0" algn="ctr" defTabSz="844083" rtl="1" eaLnBrk="1" fontAlgn="auto" latinLnBrk="0" hangingPunct="1">
                        <a:lnSpc>
                          <a:spcPct val="100000"/>
                        </a:lnSpc>
                        <a:spcBef>
                          <a:spcPts val="0"/>
                        </a:spcBef>
                        <a:spcAft>
                          <a:spcPts val="0"/>
                        </a:spcAft>
                        <a:buClrTx/>
                        <a:buSzTx/>
                        <a:buFontTx/>
                        <a:buNone/>
                        <a:tabLst/>
                        <a:defRPr/>
                      </a:pPr>
                      <a:r>
                        <a:rPr lang="en-US" sz="1800" b="0" dirty="0">
                          <a:latin typeface="Times New Roman" panose="02020603050405020304" pitchFamily="18" charset="0"/>
                          <a:cs typeface="Times New Roman" panose="02020603050405020304" pitchFamily="18" charset="0"/>
                        </a:rPr>
                        <a:t>Central Counterparty (CCP)</a:t>
                      </a:r>
                    </a:p>
                  </a:txBody>
                  <a:tcPr anchor="ctr"/>
                </a:tc>
                <a:extLst>
                  <a:ext uri="{0D108BD9-81ED-4DB2-BD59-A6C34878D82A}">
                    <a16:rowId xmlns:a16="http://schemas.microsoft.com/office/drawing/2014/main" val="2085555184"/>
                  </a:ext>
                </a:extLst>
              </a:tr>
              <a:tr h="1057060">
                <a:tc>
                  <a:txBody>
                    <a:bodyPr/>
                    <a:lstStyle/>
                    <a:p>
                      <a:pPr marL="0" marR="0" lvl="0" indent="0" algn="ctr" defTabSz="844083" rtl="1" eaLnBrk="1" fontAlgn="auto" latinLnBrk="0" hangingPunct="1">
                        <a:lnSpc>
                          <a:spcPct val="100000"/>
                        </a:lnSpc>
                        <a:spcBef>
                          <a:spcPts val="0"/>
                        </a:spcBef>
                        <a:spcAft>
                          <a:spcPts val="0"/>
                        </a:spcAft>
                        <a:buClrTx/>
                        <a:buSzTx/>
                        <a:buFontTx/>
                        <a:buNone/>
                        <a:tabLst/>
                        <a:defRPr/>
                      </a:pPr>
                      <a:r>
                        <a:rPr lang="en-US" sz="1800" b="0" dirty="0">
                          <a:latin typeface="Times New Roman" panose="02020603050405020304" pitchFamily="18" charset="0"/>
                          <a:cs typeface="Times New Roman" panose="02020603050405020304" pitchFamily="18" charset="0"/>
                        </a:rPr>
                        <a:t>Post-Trade Model (PTM)</a:t>
                      </a:r>
                    </a:p>
                  </a:txBody>
                  <a:tcPr anchor="ctr"/>
                </a:tc>
                <a:extLst>
                  <a:ext uri="{0D108BD9-81ED-4DB2-BD59-A6C34878D82A}">
                    <a16:rowId xmlns:a16="http://schemas.microsoft.com/office/drawing/2014/main" val="2258835979"/>
                  </a:ext>
                </a:extLst>
              </a:tr>
            </a:tbl>
          </a:graphicData>
        </a:graphic>
      </p:graphicFrame>
      <p:sp>
        <p:nvSpPr>
          <p:cNvPr id="11" name="Title 1"/>
          <p:cNvSpPr>
            <a:spLocks noGrp="1"/>
          </p:cNvSpPr>
          <p:nvPr>
            <p:ph type="title"/>
          </p:nvPr>
        </p:nvSpPr>
        <p:spPr>
          <a:xfrm>
            <a:off x="498177" y="116632"/>
            <a:ext cx="5009927" cy="772679"/>
          </a:xfrm>
        </p:spPr>
        <p:txBody>
          <a:bodyPr>
            <a:normAutofit/>
          </a:bodyPr>
          <a:lstStyle/>
          <a:p>
            <a:pPr algn="l"/>
            <a:r>
              <a:rPr lang="en-US" sz="3000" dirty="0" smtClean="0">
                <a:solidFill>
                  <a:schemeClr val="tx2"/>
                </a:solidFill>
                <a:cs typeface="mohammad bold art 1" pitchFamily="2" charset="-78"/>
              </a:rPr>
              <a:t>Table of Content</a:t>
            </a:r>
            <a:endParaRPr lang="en-US" sz="3000" dirty="0">
              <a:solidFill>
                <a:schemeClr val="tx2"/>
              </a:solidFill>
              <a:cs typeface="mohammad bold art 1" pitchFamily="2" charset="-78"/>
            </a:endParaRPr>
          </a:p>
        </p:txBody>
      </p:sp>
      <p:cxnSp>
        <p:nvCxnSpPr>
          <p:cNvPr id="13" name="Straight Connector 12"/>
          <p:cNvCxnSpPr/>
          <p:nvPr/>
        </p:nvCxnSpPr>
        <p:spPr>
          <a:xfrm>
            <a:off x="533400" y="83671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985" y="136041"/>
            <a:ext cx="5009927" cy="772679"/>
          </a:xfrm>
        </p:spPr>
        <p:txBody>
          <a:bodyPr>
            <a:normAutofit/>
          </a:bodyPr>
          <a:lstStyle/>
          <a:p>
            <a:pPr algn="l"/>
            <a:r>
              <a:rPr lang="en-US" sz="3000" dirty="0" smtClean="0">
                <a:solidFill>
                  <a:schemeClr val="tx2"/>
                </a:solidFill>
                <a:cs typeface="mohammad bold art 1" pitchFamily="2" charset="-78"/>
              </a:rPr>
              <a:t>Central Counter Party (CCP)</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20</a:t>
            </a:fld>
            <a:endParaRPr lang="en-US" dirty="0"/>
          </a:p>
        </p:txBody>
      </p:sp>
      <p:cxnSp>
        <p:nvCxnSpPr>
          <p:cNvPr id="12" name="Straight Connector 11"/>
          <p:cNvCxnSpPr/>
          <p:nvPr/>
        </p:nvCxnSpPr>
        <p:spPr>
          <a:xfrm>
            <a:off x="533400" y="83671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sp>
        <p:nvSpPr>
          <p:cNvPr id="9" name="TextBox 8"/>
          <p:cNvSpPr txBox="1"/>
          <p:nvPr/>
        </p:nvSpPr>
        <p:spPr>
          <a:xfrm>
            <a:off x="533400" y="1151285"/>
            <a:ext cx="8153400" cy="5078313"/>
          </a:xfrm>
          <a:prstGeom prst="rect">
            <a:avLst/>
          </a:prstGeom>
          <a:noFill/>
        </p:spPr>
        <p:txBody>
          <a:bodyPr wrap="square" rtlCol="0">
            <a:spAutoFit/>
          </a:bodyPr>
          <a:lstStyle/>
          <a:p>
            <a:pPr marL="285750" lvl="0" indent="-285750" algn="just">
              <a:buFont typeface="Arial" panose="020B0604020202020204" pitchFamily="34" charset="0"/>
              <a:buChar char="•"/>
            </a:pPr>
            <a:r>
              <a:rPr lang="en-US" dirty="0"/>
              <a:t>CCPs act as intermediaries in the markets. </a:t>
            </a:r>
          </a:p>
          <a:p>
            <a:pPr marL="285750" lvl="0" indent="-285750" algn="just">
              <a:buFont typeface="Arial" panose="020B0604020202020204" pitchFamily="34" charset="0"/>
              <a:buChar char="•"/>
            </a:pPr>
            <a:endParaRPr lang="en-US" dirty="0"/>
          </a:p>
          <a:p>
            <a:pPr marL="285750" lvl="0" indent="-285750" algn="just">
              <a:buFont typeface="Arial" panose="020B0604020202020204" pitchFamily="34" charset="0"/>
              <a:buChar char="•"/>
            </a:pPr>
            <a:r>
              <a:rPr lang="en-US" dirty="0"/>
              <a:t>A CCP interposes itself on transactions, becoming a buyer to every seller, and a seller to every buyer. In doing so, the CCP takes on the counterparty risk associated with each clearing participant, and guarantees performance of the contract should one party fail to deliver on its commitment.</a:t>
            </a:r>
          </a:p>
          <a:p>
            <a:pPr marL="285750" lvl="0" indent="-285750" algn="just">
              <a:buFont typeface="Arial" panose="020B0604020202020204" pitchFamily="34" charset="0"/>
              <a:buChar char="•"/>
            </a:pPr>
            <a:endParaRPr lang="en-US" dirty="0"/>
          </a:p>
          <a:p>
            <a:pPr marL="285750" lvl="0" indent="-285750" algn="just">
              <a:buFont typeface="Arial" panose="020B0604020202020204" pitchFamily="34" charset="0"/>
              <a:buChar char="•"/>
            </a:pPr>
            <a:r>
              <a:rPr lang="en-US" dirty="0"/>
              <a:t>To support this guarantee, the CCP has a range of financial resources drawn from clearing participants (such as margins and clearing fund contributions), its own resources (such as equity capital and retained earnings), and third parties (such as insurance).</a:t>
            </a:r>
          </a:p>
          <a:p>
            <a:pPr marL="285750" indent="-285750" algn="just">
              <a:buFont typeface="Arial" panose="020B0604020202020204" pitchFamily="34" charset="0"/>
              <a:buChar char="•"/>
            </a:pPr>
            <a:endParaRPr lang="en-US" dirty="0"/>
          </a:p>
          <a:p>
            <a:pPr marL="285750" indent="-285750" algn="just">
              <a:buFont typeface="Arial" panose="020B0604020202020204" pitchFamily="34" charset="0"/>
              <a:buChar char="•"/>
            </a:pPr>
            <a:r>
              <a:rPr lang="en-US" dirty="0"/>
              <a:t>A CCP becomes counterparty to trades with market participants through novation, an open-offer system, or through an analogous legally binding arrangement.</a:t>
            </a:r>
          </a:p>
          <a:p>
            <a:pPr marL="285750" indent="-285750" algn="just">
              <a:buFont typeface="Arial" panose="020B0604020202020204" pitchFamily="34" charset="0"/>
              <a:buChar char="•"/>
            </a:pPr>
            <a:endParaRPr lang="en-US" dirty="0"/>
          </a:p>
          <a:p>
            <a:pPr marL="285750" indent="-285750" algn="just">
              <a:buFont typeface="Arial" panose="020B0604020202020204" pitchFamily="34" charset="0"/>
              <a:buChar char="•"/>
            </a:pPr>
            <a:r>
              <a:rPr lang="en-US" dirty="0"/>
              <a:t>CCPs have the potential to reduce significantly risks to participants through the multilateral netting of trades and by imposing more-effective risk controls on all participants. </a:t>
            </a:r>
          </a:p>
        </p:txBody>
      </p:sp>
    </p:spTree>
    <p:extLst>
      <p:ext uri="{BB962C8B-B14F-4D97-AF65-F5344CB8AC3E}">
        <p14:creationId xmlns:p14="http://schemas.microsoft.com/office/powerpoint/2010/main" val="37912471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36041"/>
            <a:ext cx="4800055" cy="772679"/>
          </a:xfrm>
        </p:spPr>
        <p:txBody>
          <a:bodyPr>
            <a:normAutofit/>
          </a:bodyPr>
          <a:lstStyle/>
          <a:p>
            <a:pPr algn="l"/>
            <a:r>
              <a:rPr lang="en-US" sz="3000" dirty="0" smtClean="0">
                <a:solidFill>
                  <a:schemeClr val="tx2"/>
                </a:solidFill>
                <a:cs typeface="mohammad bold art 1" pitchFamily="2" charset="-78"/>
              </a:rPr>
              <a:t>Benefits of CCP</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21</a:t>
            </a:fld>
            <a:endParaRPr lang="en-US" dirty="0"/>
          </a:p>
        </p:txBody>
      </p:sp>
      <p:cxnSp>
        <p:nvCxnSpPr>
          <p:cNvPr id="12" name="Straight Connector 11"/>
          <p:cNvCxnSpPr/>
          <p:nvPr/>
        </p:nvCxnSpPr>
        <p:spPr>
          <a:xfrm>
            <a:off x="533400" y="853734"/>
            <a:ext cx="4970512" cy="635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sp>
        <p:nvSpPr>
          <p:cNvPr id="9" name="TextBox 8"/>
          <p:cNvSpPr txBox="1"/>
          <p:nvPr/>
        </p:nvSpPr>
        <p:spPr>
          <a:xfrm>
            <a:off x="352425" y="1151285"/>
            <a:ext cx="8377985" cy="4770537"/>
          </a:xfrm>
          <a:prstGeom prst="rect">
            <a:avLst/>
          </a:prstGeom>
          <a:noFill/>
        </p:spPr>
        <p:txBody>
          <a:bodyPr wrap="square" rtlCol="0">
            <a:spAutoFit/>
          </a:bodyPr>
          <a:lstStyle/>
          <a:p>
            <a:pPr marL="285750" lvl="0" indent="-285750" algn="just">
              <a:buFont typeface="Arial" panose="020B0604020202020204" pitchFamily="34" charset="0"/>
              <a:buChar char="•"/>
            </a:pPr>
            <a:r>
              <a:rPr lang="en-US" sz="1900" dirty="0" smtClean="0"/>
              <a:t>The </a:t>
            </a:r>
            <a:r>
              <a:rPr lang="en-US" sz="1900" dirty="0"/>
              <a:t>ability to mitigate counterparty credit risk and increase market confidence by reducing systemic risk and uncertainty arising from a default event. CCPs are backed by a series of capital buffers (in the form of initial margins, default fund, reserves and equity) and a risk-sharing arrangement among CCP members. </a:t>
            </a:r>
          </a:p>
          <a:p>
            <a:pPr marL="285750" indent="-285750" algn="just">
              <a:buFont typeface="Arial" panose="020B0604020202020204" pitchFamily="34" charset="0"/>
              <a:buChar char="•"/>
            </a:pPr>
            <a:endParaRPr lang="en-US" sz="1900" dirty="0"/>
          </a:p>
          <a:p>
            <a:pPr marL="285750" lvl="0" indent="-285750" algn="just">
              <a:buFont typeface="Arial" panose="020B0604020202020204" pitchFamily="34" charset="0"/>
              <a:buChar char="•"/>
            </a:pPr>
            <a:r>
              <a:rPr lang="en-US" sz="1900" dirty="0"/>
              <a:t>Increasing capital and balance sheet efficiency, reducing settlement obligations and systemic and liquidity risks by facilitating multilateral netting of settlements and exposures.</a:t>
            </a:r>
          </a:p>
          <a:p>
            <a:pPr marL="285750" lvl="0" indent="-285750" algn="just">
              <a:buFont typeface="Arial" panose="020B0604020202020204" pitchFamily="34" charset="0"/>
              <a:buChar char="•"/>
            </a:pPr>
            <a:endParaRPr lang="en-US" sz="1900" dirty="0"/>
          </a:p>
          <a:p>
            <a:pPr marL="285750" lvl="0" indent="-285750" algn="just">
              <a:buFont typeface="Arial" panose="020B0604020202020204" pitchFamily="34" charset="0"/>
              <a:buChar char="•"/>
            </a:pPr>
            <a:r>
              <a:rPr lang="en-US" sz="1900" dirty="0"/>
              <a:t>Enhancing the efficiency of financial markets generally, by cutting the average costs of trading and increasing the profitability of their users and the effective capacity, volume, liquidity and product innovation of the marketplace.</a:t>
            </a:r>
          </a:p>
          <a:p>
            <a:pPr marL="285750" lvl="0" indent="-285750" algn="just">
              <a:buFont typeface="Arial" panose="020B0604020202020204" pitchFamily="34" charset="0"/>
              <a:buChar char="•"/>
            </a:pPr>
            <a:endParaRPr lang="en-US" sz="1900" dirty="0"/>
          </a:p>
          <a:p>
            <a:pPr marL="285750" lvl="0" indent="-285750" algn="just">
              <a:buFont typeface="Arial" panose="020B0604020202020204" pitchFamily="34" charset="0"/>
              <a:buChar char="•"/>
            </a:pPr>
            <a:r>
              <a:rPr lang="en-US" sz="1900" dirty="0"/>
              <a:t>The potential for enhancing market transparency, given that CCPs collect data on transactions and are therefore in a position to publish aggregated price and volume data</a:t>
            </a:r>
            <a:r>
              <a:rPr lang="en-US" sz="1900" dirty="0" smtClean="0"/>
              <a:t>.</a:t>
            </a:r>
            <a:endParaRPr lang="en-US" sz="1900" dirty="0"/>
          </a:p>
        </p:txBody>
      </p:sp>
    </p:spTree>
    <p:extLst>
      <p:ext uri="{BB962C8B-B14F-4D97-AF65-F5344CB8AC3E}">
        <p14:creationId xmlns:p14="http://schemas.microsoft.com/office/powerpoint/2010/main" val="30952785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36041"/>
            <a:ext cx="4800055" cy="772679"/>
          </a:xfrm>
        </p:spPr>
        <p:txBody>
          <a:bodyPr>
            <a:normAutofit/>
          </a:bodyPr>
          <a:lstStyle/>
          <a:p>
            <a:pPr algn="l"/>
            <a:r>
              <a:rPr lang="en-US" sz="3000" dirty="0" smtClean="0">
                <a:solidFill>
                  <a:schemeClr val="tx2"/>
                </a:solidFill>
                <a:cs typeface="mohammad bold art 1" pitchFamily="2" charset="-78"/>
              </a:rPr>
              <a:t>Risks of CCP</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22</a:t>
            </a:fld>
            <a:endParaRPr lang="en-US" dirty="0"/>
          </a:p>
        </p:txBody>
      </p:sp>
      <p:cxnSp>
        <p:nvCxnSpPr>
          <p:cNvPr id="12" name="Straight Connector 11"/>
          <p:cNvCxnSpPr/>
          <p:nvPr/>
        </p:nvCxnSpPr>
        <p:spPr>
          <a:xfrm>
            <a:off x="533400" y="853734"/>
            <a:ext cx="4970512" cy="635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sp>
        <p:nvSpPr>
          <p:cNvPr id="9" name="TextBox 8"/>
          <p:cNvSpPr txBox="1"/>
          <p:nvPr/>
        </p:nvSpPr>
        <p:spPr>
          <a:xfrm>
            <a:off x="533400" y="1151285"/>
            <a:ext cx="8153400" cy="5062924"/>
          </a:xfrm>
          <a:prstGeom prst="rect">
            <a:avLst/>
          </a:prstGeom>
          <a:noFill/>
        </p:spPr>
        <p:txBody>
          <a:bodyPr wrap="square" rtlCol="0">
            <a:spAutoFit/>
          </a:bodyPr>
          <a:lstStyle/>
          <a:p>
            <a:pPr marL="285750" lvl="0" indent="-285750" algn="just">
              <a:buFont typeface="Arial" panose="020B0604020202020204" pitchFamily="34" charset="0"/>
              <a:buChar char="•"/>
            </a:pPr>
            <a:r>
              <a:rPr lang="en-US" sz="1900" dirty="0" smtClean="0"/>
              <a:t>The </a:t>
            </a:r>
            <a:r>
              <a:rPr lang="en-US" sz="1900" dirty="0"/>
              <a:t>ability to mitigate counterparty credit risk and increase market confidence by reducing systemic risk and uncertainty arising from a default event. CCPs are backed by a series of capital buffers (in the form of initial margins, default fund, reserves and equity) and a risk-sharing arrangement among CCP members. </a:t>
            </a:r>
          </a:p>
          <a:p>
            <a:pPr marL="285750" indent="-285750" algn="just">
              <a:buFont typeface="Arial" panose="020B0604020202020204" pitchFamily="34" charset="0"/>
              <a:buChar char="•"/>
            </a:pPr>
            <a:endParaRPr lang="en-US" sz="1900" dirty="0"/>
          </a:p>
          <a:p>
            <a:pPr marL="285750" lvl="0" indent="-285750" algn="just">
              <a:buFont typeface="Arial" panose="020B0604020202020204" pitchFamily="34" charset="0"/>
              <a:buChar char="•"/>
            </a:pPr>
            <a:r>
              <a:rPr lang="en-US" sz="1900" dirty="0"/>
              <a:t>Increasing capital and balance sheet efficiency, reducing settlement obligations and systemic and liquidity risks by facilitating multilateral netting of settlements and exposures.</a:t>
            </a:r>
          </a:p>
          <a:p>
            <a:pPr marL="285750" lvl="0" indent="-285750" algn="just">
              <a:buFont typeface="Arial" panose="020B0604020202020204" pitchFamily="34" charset="0"/>
              <a:buChar char="•"/>
            </a:pPr>
            <a:endParaRPr lang="en-US" sz="1900" dirty="0"/>
          </a:p>
          <a:p>
            <a:pPr marL="285750" lvl="0" indent="-285750" algn="just">
              <a:buFont typeface="Arial" panose="020B0604020202020204" pitchFamily="34" charset="0"/>
              <a:buChar char="•"/>
            </a:pPr>
            <a:r>
              <a:rPr lang="en-US" sz="1900" dirty="0"/>
              <a:t>Enhancing the efficiency of financial markets generally, by cutting the average costs of trading and increasing the profitability of their users and the effective capacity, volume, liquidity and product innovation of the marketplace.</a:t>
            </a:r>
          </a:p>
          <a:p>
            <a:pPr marL="285750" lvl="0" indent="-285750" algn="just">
              <a:buFont typeface="Arial" panose="020B0604020202020204" pitchFamily="34" charset="0"/>
              <a:buChar char="•"/>
            </a:pPr>
            <a:endParaRPr lang="en-US" sz="1900" dirty="0"/>
          </a:p>
          <a:p>
            <a:pPr marL="285750" lvl="0" indent="-285750" algn="just">
              <a:buFont typeface="Arial" panose="020B0604020202020204" pitchFamily="34" charset="0"/>
              <a:buChar char="•"/>
            </a:pPr>
            <a:r>
              <a:rPr lang="en-US" sz="1900" dirty="0"/>
              <a:t>The potential for enhancing market transparency, given that CCPs collect data on transactions and are therefore in a position to publish aggregated price and volume data</a:t>
            </a:r>
            <a:r>
              <a:rPr lang="en-US" sz="1900" dirty="0" smtClean="0"/>
              <a:t>.</a:t>
            </a:r>
            <a:endParaRPr lang="en-US" sz="1900" dirty="0"/>
          </a:p>
        </p:txBody>
      </p:sp>
    </p:spTree>
    <p:extLst>
      <p:ext uri="{BB962C8B-B14F-4D97-AF65-F5344CB8AC3E}">
        <p14:creationId xmlns:p14="http://schemas.microsoft.com/office/powerpoint/2010/main" val="11170049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36041"/>
            <a:ext cx="4800055" cy="772679"/>
          </a:xfrm>
        </p:spPr>
        <p:txBody>
          <a:bodyPr>
            <a:normAutofit/>
          </a:bodyPr>
          <a:lstStyle/>
          <a:p>
            <a:pPr algn="l"/>
            <a:r>
              <a:rPr lang="en-US" sz="3000" dirty="0" smtClean="0">
                <a:solidFill>
                  <a:schemeClr val="tx2"/>
                </a:solidFill>
                <a:cs typeface="mohammad bold art 1" pitchFamily="2" charset="-78"/>
              </a:rPr>
              <a:t>Case Study: Lehman Brothers</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23</a:t>
            </a:fld>
            <a:endParaRPr lang="en-US" dirty="0"/>
          </a:p>
        </p:txBody>
      </p:sp>
      <p:cxnSp>
        <p:nvCxnSpPr>
          <p:cNvPr id="12" name="Straight Connector 11"/>
          <p:cNvCxnSpPr/>
          <p:nvPr/>
        </p:nvCxnSpPr>
        <p:spPr>
          <a:xfrm>
            <a:off x="533400" y="853734"/>
            <a:ext cx="4970512" cy="635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sp>
        <p:nvSpPr>
          <p:cNvPr id="13" name="TextBox 12"/>
          <p:cNvSpPr txBox="1"/>
          <p:nvPr/>
        </p:nvSpPr>
        <p:spPr>
          <a:xfrm>
            <a:off x="533401" y="1188035"/>
            <a:ext cx="8215064" cy="4939814"/>
          </a:xfrm>
          <a:prstGeom prst="rect">
            <a:avLst/>
          </a:prstGeom>
          <a:noFill/>
        </p:spPr>
        <p:txBody>
          <a:bodyPr wrap="square" rtlCol="0">
            <a:spAutoFit/>
          </a:bodyPr>
          <a:lstStyle/>
          <a:p>
            <a:pPr marL="285750" lvl="0" indent="-285750" algn="just">
              <a:buFont typeface="Arial" panose="020B0604020202020204" pitchFamily="34" charset="0"/>
              <a:buChar char="•"/>
            </a:pPr>
            <a:r>
              <a:rPr lang="en-US" sz="2100" dirty="0"/>
              <a:t>The collapse of one of the four largest US investment banks, Lehman Brothers, in late 2008 precipitated a one-day fall of around five per cent in major equity market indices, and falls of around ten per cent in major banking stocks as well as volatility in yields and credit spreads. </a:t>
            </a:r>
          </a:p>
          <a:p>
            <a:pPr lvl="0" algn="just"/>
            <a:endParaRPr lang="en-US" sz="2100" dirty="0"/>
          </a:p>
          <a:p>
            <a:pPr marL="285750" lvl="0" indent="-285750" algn="just">
              <a:buFont typeface="Arial" panose="020B0604020202020204" pitchFamily="34" charset="0"/>
              <a:buChar char="•"/>
            </a:pPr>
            <a:r>
              <a:rPr lang="en-US" sz="2100" dirty="0"/>
              <a:t>During this time central counterparties around the world assumed Lehman Brothers’ market positions as the bank defaulted on its obligations. </a:t>
            </a:r>
          </a:p>
          <a:p>
            <a:pPr lvl="0" algn="just"/>
            <a:endParaRPr lang="en-US" sz="2100" dirty="0"/>
          </a:p>
          <a:p>
            <a:pPr marL="285750" lvl="0" indent="-285750" algn="just">
              <a:buFont typeface="Arial" panose="020B0604020202020204" pitchFamily="34" charset="0"/>
              <a:buChar char="•"/>
            </a:pPr>
            <a:r>
              <a:rPr lang="en-US" sz="2100" dirty="0"/>
              <a:t>Despite the massive market turmoil, central counterparties unwound, hedged, liquidated, and transferred millions of positions and client accounts worth trillions of dollars largely without loss, providing increased stability and certainty to already fragile markets.</a:t>
            </a:r>
          </a:p>
          <a:p>
            <a:pPr lvl="0" algn="just"/>
            <a:endParaRPr lang="en-US" sz="2100" dirty="0"/>
          </a:p>
          <a:p>
            <a:pPr marL="285750" lvl="0" indent="-285750" algn="just">
              <a:buFont typeface="Arial" panose="020B0604020202020204" pitchFamily="34" charset="0"/>
              <a:buChar char="•"/>
            </a:pPr>
            <a:r>
              <a:rPr lang="en-US" sz="2100" dirty="0"/>
              <a:t>Ex: LCH.Clearnet (UK) and DTCC (US</a:t>
            </a:r>
            <a:r>
              <a:rPr lang="en-US" sz="2100" dirty="0" smtClean="0"/>
              <a:t>)</a:t>
            </a:r>
            <a:endParaRPr lang="en-US" sz="2100" dirty="0"/>
          </a:p>
        </p:txBody>
      </p:sp>
    </p:spTree>
    <p:extLst>
      <p:ext uri="{BB962C8B-B14F-4D97-AF65-F5344CB8AC3E}">
        <p14:creationId xmlns:p14="http://schemas.microsoft.com/office/powerpoint/2010/main" val="12349870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36041"/>
            <a:ext cx="4800055" cy="772679"/>
          </a:xfrm>
        </p:spPr>
        <p:txBody>
          <a:bodyPr>
            <a:normAutofit/>
          </a:bodyPr>
          <a:lstStyle/>
          <a:p>
            <a:pPr algn="l"/>
            <a:r>
              <a:rPr lang="en-US" sz="3000" dirty="0" smtClean="0">
                <a:solidFill>
                  <a:schemeClr val="tx2"/>
                </a:solidFill>
                <a:cs typeface="mohammad bold art 1" pitchFamily="2" charset="-78"/>
              </a:rPr>
              <a:t>Case Study: Lehman Brothers</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24</a:t>
            </a:fld>
            <a:endParaRPr lang="en-US" dirty="0"/>
          </a:p>
        </p:txBody>
      </p:sp>
      <p:cxnSp>
        <p:nvCxnSpPr>
          <p:cNvPr id="12" name="Straight Connector 11"/>
          <p:cNvCxnSpPr/>
          <p:nvPr/>
        </p:nvCxnSpPr>
        <p:spPr>
          <a:xfrm>
            <a:off x="533400" y="853734"/>
            <a:ext cx="4970512" cy="635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sp>
        <p:nvSpPr>
          <p:cNvPr id="9" name="TextBox 8"/>
          <p:cNvSpPr txBox="1"/>
          <p:nvPr/>
        </p:nvSpPr>
        <p:spPr>
          <a:xfrm>
            <a:off x="533400" y="1052736"/>
            <a:ext cx="8189492" cy="5170646"/>
          </a:xfrm>
          <a:prstGeom prst="rect">
            <a:avLst/>
          </a:prstGeom>
          <a:noFill/>
        </p:spPr>
        <p:txBody>
          <a:bodyPr wrap="square" rtlCol="0">
            <a:spAutoFit/>
          </a:bodyPr>
          <a:lstStyle/>
          <a:p>
            <a:pPr lvl="0" algn="ctr"/>
            <a:r>
              <a:rPr lang="en-US" sz="2200" b="1" u="sng" dirty="0"/>
              <a:t>LCH.Clearnet</a:t>
            </a:r>
          </a:p>
          <a:p>
            <a:pPr lvl="0" algn="just"/>
            <a:endParaRPr lang="en-US" sz="2200" b="1" u="sng" dirty="0"/>
          </a:p>
          <a:p>
            <a:pPr marL="285750" lvl="0" indent="-285750" algn="just">
              <a:buFont typeface="Arial" panose="020B0604020202020204" pitchFamily="34" charset="0"/>
              <a:buChar char="•"/>
            </a:pPr>
            <a:r>
              <a:rPr lang="en-US" sz="2200" dirty="0"/>
              <a:t>The London-based clearinghouse LCH.Clearnet was exposed, through Lehman’s interest rate swap portfolio, to the risk of sharp market movements across a wide range of products. </a:t>
            </a:r>
          </a:p>
          <a:p>
            <a:pPr lvl="0" algn="just"/>
            <a:endParaRPr lang="en-US" sz="2200" dirty="0"/>
          </a:p>
          <a:p>
            <a:pPr marL="285750" lvl="0" indent="-285750" algn="just">
              <a:buFont typeface="Arial" panose="020B0604020202020204" pitchFamily="34" charset="0"/>
              <a:buChar char="•"/>
            </a:pPr>
            <a:r>
              <a:rPr lang="en-US" sz="2200" dirty="0"/>
              <a:t>The total notional value of the portfolio was $9 trillion, encompassing a total of 66,390 trades across five major currencies. </a:t>
            </a:r>
          </a:p>
          <a:p>
            <a:pPr lvl="0" algn="just"/>
            <a:endParaRPr lang="en-US" sz="2200" dirty="0"/>
          </a:p>
          <a:p>
            <a:pPr marL="285750" lvl="0" indent="-285750" algn="just">
              <a:buFont typeface="Arial" panose="020B0604020202020204" pitchFamily="34" charset="0"/>
              <a:buChar char="•"/>
            </a:pPr>
            <a:r>
              <a:rPr lang="en-US" sz="2200" dirty="0"/>
              <a:t>The unwinding process was achieved through the </a:t>
            </a:r>
            <a:r>
              <a:rPr lang="en-US" sz="2200" b="1" dirty="0">
                <a:solidFill>
                  <a:srgbClr val="006600"/>
                </a:solidFill>
              </a:rPr>
              <a:t>competitive auctioning of the Lehman OTC interest rate swap portfolio</a:t>
            </a:r>
            <a:r>
              <a:rPr lang="en-US" sz="2200" dirty="0"/>
              <a:t>.</a:t>
            </a:r>
          </a:p>
          <a:p>
            <a:pPr lvl="0" algn="just"/>
            <a:endParaRPr lang="en-US" sz="2200" dirty="0"/>
          </a:p>
          <a:p>
            <a:pPr marL="285750" lvl="0" indent="-285750" algn="just">
              <a:buFont typeface="Arial" panose="020B0604020202020204" pitchFamily="34" charset="0"/>
              <a:buChar char="•"/>
            </a:pPr>
            <a:r>
              <a:rPr lang="en-US" sz="2200" dirty="0"/>
              <a:t>The default was managed well within the margins posted by Lehman, and LCH.Clearnet </a:t>
            </a:r>
            <a:r>
              <a:rPr lang="en-US" sz="2200" b="1" u="sng" dirty="0">
                <a:solidFill>
                  <a:srgbClr val="C00000"/>
                </a:solidFill>
              </a:rPr>
              <a:t>did not </a:t>
            </a:r>
            <a:r>
              <a:rPr lang="en-US" sz="2200" dirty="0"/>
              <a:t>have to resort to its </a:t>
            </a:r>
            <a:r>
              <a:rPr lang="en-US" sz="2200" b="1" dirty="0"/>
              <a:t>default fund</a:t>
            </a:r>
            <a:r>
              <a:rPr lang="en-US" sz="2200" dirty="0"/>
              <a:t>.</a:t>
            </a:r>
          </a:p>
        </p:txBody>
      </p:sp>
    </p:spTree>
    <p:extLst>
      <p:ext uri="{BB962C8B-B14F-4D97-AF65-F5344CB8AC3E}">
        <p14:creationId xmlns:p14="http://schemas.microsoft.com/office/powerpoint/2010/main" val="21063431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36041"/>
            <a:ext cx="4800055" cy="772679"/>
          </a:xfrm>
        </p:spPr>
        <p:txBody>
          <a:bodyPr>
            <a:normAutofit/>
          </a:bodyPr>
          <a:lstStyle/>
          <a:p>
            <a:pPr algn="l"/>
            <a:r>
              <a:rPr lang="en-US" sz="3000" dirty="0" smtClean="0">
                <a:solidFill>
                  <a:schemeClr val="tx2"/>
                </a:solidFill>
                <a:cs typeface="mohammad bold art 1" pitchFamily="2" charset="-78"/>
              </a:rPr>
              <a:t>Case Study: Lehman Brothers</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25</a:t>
            </a:fld>
            <a:endParaRPr lang="en-US" dirty="0"/>
          </a:p>
        </p:txBody>
      </p:sp>
      <p:cxnSp>
        <p:nvCxnSpPr>
          <p:cNvPr id="12" name="Straight Connector 11"/>
          <p:cNvCxnSpPr/>
          <p:nvPr/>
        </p:nvCxnSpPr>
        <p:spPr>
          <a:xfrm>
            <a:off x="533400" y="853734"/>
            <a:ext cx="4970512" cy="635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sp>
        <p:nvSpPr>
          <p:cNvPr id="9" name="TextBox 8"/>
          <p:cNvSpPr txBox="1"/>
          <p:nvPr/>
        </p:nvSpPr>
        <p:spPr>
          <a:xfrm>
            <a:off x="360872" y="980728"/>
            <a:ext cx="8377985" cy="5016758"/>
          </a:xfrm>
          <a:prstGeom prst="rect">
            <a:avLst/>
          </a:prstGeom>
          <a:noFill/>
        </p:spPr>
        <p:txBody>
          <a:bodyPr wrap="square" rtlCol="0">
            <a:spAutoFit/>
          </a:bodyPr>
          <a:lstStyle/>
          <a:p>
            <a:pPr lvl="0" algn="ctr"/>
            <a:r>
              <a:rPr lang="en-US" b="1" u="sng" dirty="0"/>
              <a:t>The Depository Trust and Clearing Corporation (DTCC)</a:t>
            </a:r>
          </a:p>
          <a:p>
            <a:pPr lvl="0" algn="just"/>
            <a:endParaRPr lang="en-US" sz="1100" b="1" u="sng" dirty="0"/>
          </a:p>
          <a:p>
            <a:pPr marL="342900" lvl="0" indent="-342900" algn="just">
              <a:buFont typeface="Arial" panose="020B0604020202020204" pitchFamily="34" charset="0"/>
              <a:buChar char="•"/>
            </a:pPr>
            <a:r>
              <a:rPr lang="en-US" sz="1600" dirty="0"/>
              <a:t>DTCC, the largest clearing agent for the U.S., announced in October 2008 that it had successfully closed out over $500 billion in market participants’ exposure from the Lehman Brothers bankruptcy. </a:t>
            </a:r>
          </a:p>
          <a:p>
            <a:pPr lvl="0" algn="just"/>
            <a:endParaRPr lang="en-US" sz="1600" b="1" u="sng" dirty="0"/>
          </a:p>
          <a:p>
            <a:pPr marL="342900" lvl="0" indent="-342900" algn="just">
              <a:buFont typeface="Arial" panose="020B0604020202020204" pitchFamily="34" charset="0"/>
              <a:buChar char="•"/>
            </a:pPr>
            <a:r>
              <a:rPr lang="en-US" sz="1600" dirty="0"/>
              <a:t>The unwinding process was carried out by </a:t>
            </a:r>
            <a:r>
              <a:rPr lang="en-US" sz="1600" b="1" dirty="0">
                <a:solidFill>
                  <a:srgbClr val="006600"/>
                </a:solidFill>
              </a:rPr>
              <a:t>netting Lehman’s positions </a:t>
            </a:r>
            <a:r>
              <a:rPr lang="en-US" sz="1600" dirty="0"/>
              <a:t>and </a:t>
            </a:r>
            <a:r>
              <a:rPr lang="en-US" sz="1600" b="1" dirty="0">
                <a:solidFill>
                  <a:srgbClr val="006600"/>
                </a:solidFill>
              </a:rPr>
              <a:t>liquidating any remaining positions</a:t>
            </a:r>
            <a:r>
              <a:rPr lang="en-US" sz="1600" dirty="0"/>
              <a:t>, by asset class. </a:t>
            </a:r>
          </a:p>
          <a:p>
            <a:pPr lvl="0" algn="just"/>
            <a:endParaRPr lang="en-US" sz="1600" b="1" u="sng" dirty="0"/>
          </a:p>
          <a:p>
            <a:pPr marL="342900" lvl="0" indent="-342900" algn="just">
              <a:buFont typeface="Arial" panose="020B0604020202020204" pitchFamily="34" charset="0"/>
              <a:buChar char="•"/>
            </a:pPr>
            <a:r>
              <a:rPr lang="en-US" sz="1600" dirty="0"/>
              <a:t>DTCC’s Fixed Income Clearing Corporation (FICC) had plans to launch a CCP that could net mortgage-backed securities. Although it was not in operation at the time of Lehman’s bankruptcy, the FICC put the idea to work and netted out $300 billion in Lehman trades related to mortgage-backed securities</a:t>
            </a:r>
            <a:r>
              <a:rPr lang="en-US" sz="1600" dirty="0" smtClean="0"/>
              <a:t>.</a:t>
            </a:r>
          </a:p>
          <a:p>
            <a:pPr marL="342900" lvl="0" indent="-342900" algn="just">
              <a:buFont typeface="Arial" panose="020B0604020202020204" pitchFamily="34" charset="0"/>
              <a:buChar char="•"/>
            </a:pPr>
            <a:endParaRPr lang="en-US" sz="1600" b="1" u="sng" dirty="0"/>
          </a:p>
          <a:p>
            <a:pPr marL="342900" lvl="0" indent="-342900" algn="just">
              <a:buFont typeface="Arial" panose="020B0604020202020204" pitchFamily="34" charset="0"/>
              <a:buChar char="•"/>
            </a:pPr>
            <a:r>
              <a:rPr lang="en-US" sz="1600" dirty="0"/>
              <a:t>Subsidiaries of DTCC processed $3.8 billion in options exercises and assignments that were expiring and arranged for the release of $1.9 billion in securities with Lehman’s bank to satisfy Lehman’s open trades. The remaining positions were liquidated in the market.</a:t>
            </a:r>
          </a:p>
          <a:p>
            <a:pPr marL="342900" lvl="0" indent="-342900" algn="just">
              <a:buFont typeface="Arial" panose="020B0604020202020204" pitchFamily="34" charset="0"/>
              <a:buChar char="•"/>
            </a:pPr>
            <a:endParaRPr lang="en-US" sz="1600" dirty="0"/>
          </a:p>
          <a:p>
            <a:pPr marL="342900" lvl="0" indent="-342900" algn="just">
              <a:buFont typeface="Arial" panose="020B0604020202020204" pitchFamily="34" charset="0"/>
              <a:buChar char="•"/>
            </a:pPr>
            <a:r>
              <a:rPr lang="en-US" sz="1600" dirty="0"/>
              <a:t>The unwinding process was therefore conducted swiftly and </a:t>
            </a:r>
            <a:r>
              <a:rPr lang="en-US" sz="1600" b="1" dirty="0">
                <a:solidFill>
                  <a:srgbClr val="C00000"/>
                </a:solidFill>
              </a:rPr>
              <a:t>without resorting to DTCC’s subsidiaries’ default funds</a:t>
            </a:r>
            <a:r>
              <a:rPr lang="en-US" sz="1600" dirty="0" smtClean="0"/>
              <a:t>.</a:t>
            </a:r>
            <a:endParaRPr lang="en-US" sz="1600" dirty="0"/>
          </a:p>
        </p:txBody>
      </p:sp>
    </p:spTree>
    <p:extLst>
      <p:ext uri="{BB962C8B-B14F-4D97-AF65-F5344CB8AC3E}">
        <p14:creationId xmlns:p14="http://schemas.microsoft.com/office/powerpoint/2010/main" val="332108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smtClean="0"/>
              <a:pPr/>
              <a:t>26</a:t>
            </a:fld>
            <a:endParaRPr lang="en-US" dirty="0"/>
          </a:p>
        </p:txBody>
      </p:sp>
      <p:sp>
        <p:nvSpPr>
          <p:cNvPr id="38" name="Text Box 5"/>
          <p:cNvSpPr txBox="1">
            <a:spLocks noChangeArrowheads="1"/>
          </p:cNvSpPr>
          <p:nvPr/>
        </p:nvSpPr>
        <p:spPr bwMode="auto">
          <a:xfrm>
            <a:off x="3490008" y="1052736"/>
            <a:ext cx="2545596" cy="430887"/>
          </a:xfrm>
          <a:prstGeom prst="rect">
            <a:avLst/>
          </a:prstGeom>
          <a:solidFill>
            <a:schemeClr val="bg1"/>
          </a:solidFill>
          <a:ln w="9525" algn="ctr">
            <a:noFill/>
            <a:miter lim="800000"/>
            <a:headEnd type="none" w="lg" len="lg"/>
            <a:tailEnd type="none" w="lg" len="lg"/>
          </a:ln>
          <a:effectLst>
            <a:outerShdw dist="25400" dir="5400000" sx="99000" sy="99000" algn="ctr" rotWithShape="0">
              <a:srgbClr val="808080"/>
            </a:outerShdw>
          </a:effectLst>
        </p:spPr>
        <p:txBody>
          <a:bodyPr wrap="square" lIns="0" tIns="0" rIns="0" bIns="0" anchor="b">
            <a:spAutoFit/>
          </a:bodyPr>
          <a:lstStyle>
            <a:defPPr>
              <a:defRPr lang="en-US"/>
            </a:defPPr>
            <a:lvl1pPr algn="ctr">
              <a:defRPr sz="1400" b="1">
                <a:solidFill>
                  <a:srgbClr val="000000"/>
                </a:solidFill>
                <a:latin typeface="Arial" pitchFamily="34" charset="0"/>
                <a:cs typeface="Arial" pitchFamily="34" charset="0"/>
              </a:defRPr>
            </a:lvl1pPr>
          </a:lstStyle>
          <a:p>
            <a:r>
              <a:rPr lang="en-US" b="0" dirty="0">
                <a:latin typeface="+mj-lt"/>
              </a:rPr>
              <a:t>Clearing and </a:t>
            </a:r>
          </a:p>
          <a:p>
            <a:r>
              <a:rPr lang="en-US" b="0" dirty="0">
                <a:latin typeface="+mj-lt"/>
              </a:rPr>
              <a:t>non-clearing members</a:t>
            </a:r>
          </a:p>
        </p:txBody>
      </p:sp>
      <p:sp>
        <p:nvSpPr>
          <p:cNvPr id="39" name="Rectangle 2"/>
          <p:cNvSpPr>
            <a:spLocks noGrp="1" noChangeArrowheads="1"/>
          </p:cNvSpPr>
          <p:nvPr>
            <p:ph type="title"/>
          </p:nvPr>
        </p:nvSpPr>
        <p:spPr>
          <a:xfrm>
            <a:off x="432221" y="184758"/>
            <a:ext cx="8275203" cy="767631"/>
          </a:xfrm>
        </p:spPr>
        <p:txBody>
          <a:bodyPr>
            <a:noAutofit/>
          </a:bodyPr>
          <a:lstStyle/>
          <a:p>
            <a:r>
              <a:rPr lang="en-US" sz="2400" dirty="0"/>
              <a:t>Three Clearing Membership Models</a:t>
            </a:r>
          </a:p>
        </p:txBody>
      </p:sp>
      <p:sp>
        <p:nvSpPr>
          <p:cNvPr id="40" name="Rectangle 18"/>
          <p:cNvSpPr>
            <a:spLocks noChangeArrowheads="1"/>
          </p:cNvSpPr>
          <p:nvPr/>
        </p:nvSpPr>
        <p:spPr bwMode="gray">
          <a:xfrm>
            <a:off x="372088" y="1784596"/>
            <a:ext cx="365063" cy="1677009"/>
          </a:xfrm>
          <a:prstGeom prst="rect">
            <a:avLst/>
          </a:prstGeom>
          <a:solidFill>
            <a:srgbClr val="002060"/>
          </a:solidFill>
          <a:ln w="9525" algn="ctr">
            <a:solidFill>
              <a:srgbClr val="4D4D4D"/>
            </a:solidFill>
            <a:miter lim="800000"/>
            <a:headEnd type="none" w="lg" len="lg"/>
            <a:tailEnd type="none" w="lg" len="lg"/>
          </a:ln>
        </p:spPr>
        <p:txBody>
          <a:bodyPr vert="vert270" tIns="84406" bIns="84406" anchor="ctr"/>
          <a:lstStyle/>
          <a:p>
            <a:pPr algn="ctr"/>
            <a:r>
              <a:rPr lang="en-US" sz="1400" dirty="0">
                <a:solidFill>
                  <a:srgbClr val="FFFFFF"/>
                </a:solidFill>
                <a:latin typeface="+mj-lt"/>
                <a:cs typeface="Arial" pitchFamily="34" charset="0"/>
              </a:rPr>
              <a:t>Description</a:t>
            </a:r>
          </a:p>
        </p:txBody>
      </p:sp>
      <p:cxnSp>
        <p:nvCxnSpPr>
          <p:cNvPr id="41" name="Straight Connector 40"/>
          <p:cNvCxnSpPr/>
          <p:nvPr/>
        </p:nvCxnSpPr>
        <p:spPr>
          <a:xfrm>
            <a:off x="382384" y="4889487"/>
            <a:ext cx="8440615" cy="0"/>
          </a:xfrm>
          <a:prstGeom prst="line">
            <a:avLst/>
          </a:prstGeom>
          <a:ln w="19050">
            <a:prstDash val="dash"/>
          </a:ln>
        </p:spPr>
        <p:style>
          <a:lnRef idx="1">
            <a:schemeClr val="accent6"/>
          </a:lnRef>
          <a:fillRef idx="0">
            <a:schemeClr val="accent6"/>
          </a:fillRef>
          <a:effectRef idx="0">
            <a:schemeClr val="accent6"/>
          </a:effectRef>
          <a:fontRef idx="minor">
            <a:schemeClr val="tx1"/>
          </a:fontRef>
        </p:style>
      </p:cxnSp>
      <p:sp>
        <p:nvSpPr>
          <p:cNvPr id="42" name="Text Box 4"/>
          <p:cNvSpPr txBox="1">
            <a:spLocks noChangeArrowheads="1"/>
          </p:cNvSpPr>
          <p:nvPr/>
        </p:nvSpPr>
        <p:spPr bwMode="auto">
          <a:xfrm>
            <a:off x="6166435" y="1052736"/>
            <a:ext cx="2545596" cy="430887"/>
          </a:xfrm>
          <a:prstGeom prst="rect">
            <a:avLst/>
          </a:prstGeom>
          <a:solidFill>
            <a:schemeClr val="bg1"/>
          </a:solidFill>
          <a:ln w="9525" algn="ctr">
            <a:noFill/>
            <a:miter lim="800000"/>
            <a:headEnd type="none" w="lg" len="lg"/>
            <a:tailEnd type="none" w="lg" len="lg"/>
          </a:ln>
          <a:effectLst>
            <a:outerShdw dist="25400" dir="5400000" sx="99000" sy="99000" algn="ctr" rotWithShape="0">
              <a:srgbClr val="808080"/>
            </a:outerShdw>
          </a:effectLst>
        </p:spPr>
        <p:txBody>
          <a:bodyPr wrap="square" lIns="0" tIns="0" rIns="0" bIns="0" anchor="b">
            <a:spAutoFit/>
          </a:bodyPr>
          <a:lstStyle>
            <a:defPPr>
              <a:defRPr lang="en-US"/>
            </a:defPPr>
            <a:lvl1pPr algn="ctr">
              <a:defRPr sz="1400" b="1">
                <a:solidFill>
                  <a:srgbClr val="000000"/>
                </a:solidFill>
                <a:latin typeface="Arial" pitchFamily="34" charset="0"/>
                <a:cs typeface="Arial" pitchFamily="34" charset="0"/>
              </a:defRPr>
            </a:lvl1pPr>
          </a:lstStyle>
          <a:p>
            <a:r>
              <a:rPr lang="en-US" b="0" dirty="0">
                <a:latin typeface="+mj-lt"/>
              </a:rPr>
              <a:t>Trading and non-trading clearing members</a:t>
            </a:r>
          </a:p>
        </p:txBody>
      </p:sp>
      <p:sp>
        <p:nvSpPr>
          <p:cNvPr id="43" name="Text Box 6"/>
          <p:cNvSpPr txBox="1">
            <a:spLocks noChangeArrowheads="1"/>
          </p:cNvSpPr>
          <p:nvPr/>
        </p:nvSpPr>
        <p:spPr bwMode="auto">
          <a:xfrm>
            <a:off x="870039" y="1052736"/>
            <a:ext cx="2545596" cy="430887"/>
          </a:xfrm>
          <a:prstGeom prst="rect">
            <a:avLst/>
          </a:prstGeom>
          <a:solidFill>
            <a:schemeClr val="bg1"/>
          </a:solidFill>
          <a:ln w="9525" algn="ctr">
            <a:noFill/>
            <a:miter lim="800000"/>
            <a:headEnd type="none" w="lg" len="lg"/>
            <a:tailEnd type="none" w="lg" len="lg"/>
          </a:ln>
          <a:effectLst>
            <a:outerShdw dist="25400" dir="5400000" sx="99000" sy="99000" algn="ctr" rotWithShape="0">
              <a:srgbClr val="808080"/>
            </a:outerShdw>
          </a:effectLst>
        </p:spPr>
        <p:txBody>
          <a:bodyPr wrap="square" lIns="0" tIns="0" rIns="0" bIns="0" anchor="b">
            <a:spAutoFit/>
          </a:bodyPr>
          <a:lstStyle>
            <a:defPPr>
              <a:defRPr lang="en-US"/>
            </a:defPPr>
            <a:lvl1pPr algn="ctr">
              <a:defRPr sz="1600" b="1">
                <a:solidFill>
                  <a:srgbClr val="000000"/>
                </a:solidFill>
                <a:latin typeface="Arial" pitchFamily="34" charset="0"/>
                <a:cs typeface="Arial" pitchFamily="34" charset="0"/>
              </a:defRPr>
            </a:lvl1pPr>
          </a:lstStyle>
          <a:p>
            <a:r>
              <a:rPr lang="en-US" sz="1400" b="0" dirty="0">
                <a:latin typeface="+mj-lt"/>
              </a:rPr>
              <a:t>General, direct, </a:t>
            </a:r>
          </a:p>
          <a:p>
            <a:r>
              <a:rPr lang="en-US" sz="1400" b="0" dirty="0">
                <a:latin typeface="+mj-lt"/>
              </a:rPr>
              <a:t>non-clearing members</a:t>
            </a:r>
          </a:p>
        </p:txBody>
      </p:sp>
      <p:sp>
        <p:nvSpPr>
          <p:cNvPr id="44" name="Rectangle 33"/>
          <p:cNvSpPr>
            <a:spLocks noChangeArrowheads="1"/>
          </p:cNvSpPr>
          <p:nvPr/>
        </p:nvSpPr>
        <p:spPr bwMode="gray">
          <a:xfrm>
            <a:off x="747409" y="1677055"/>
            <a:ext cx="2705760" cy="250990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accent1"/>
                </a:solidFill>
                <a:miter lim="800000"/>
                <a:headEnd type="none" w="lg" len="lg"/>
                <a:tailEnd type="none" w="lg" len="lg"/>
              </a14:hiddenLine>
            </a:ext>
            <a:ext uri="{AF507438-7753-43e0-B8FC-AC1667EBCBE1}">
              <a14:hiddenEffects xmlns:a14="http://schemas.microsoft.com/office/drawing/2010/main" xmlns="">
                <a:effectLst>
                  <a:outerShdw dist="35921" dir="2700000" algn="ctr" rotWithShape="0">
                    <a:schemeClr val="tx1"/>
                  </a:outerShdw>
                </a:effectLst>
              </a14:hiddenEffects>
            </a:ext>
          </a:extLst>
        </p:spPr>
        <p:txBody>
          <a:bodyPr tIns="84406" bIns="84406"/>
          <a:lstStyle>
            <a:lvl1pPr marL="174625" indent="-174625" algn="l">
              <a:defRPr sz="2400">
                <a:solidFill>
                  <a:schemeClr val="tx1"/>
                </a:solidFill>
                <a:latin typeface="Arial" panose="020B0604020202020204" pitchFamily="34" charset="0"/>
                <a:cs typeface="Arial" panose="020B0604020202020204" pitchFamily="34" charset="0"/>
              </a:defRPr>
            </a:lvl1pPr>
            <a:lvl2pPr marL="354013" algn="l">
              <a:defRPr sz="2400">
                <a:solidFill>
                  <a:schemeClr val="tx1"/>
                </a:solidFill>
                <a:latin typeface="Arial" panose="020B0604020202020204" pitchFamily="34" charset="0"/>
                <a:cs typeface="Arial" panose="020B0604020202020204" pitchFamily="34" charset="0"/>
              </a:defRPr>
            </a:lvl2pPr>
            <a:lvl3pPr marL="700088" indent="-166688" algn="l">
              <a:defRPr sz="2400">
                <a:solidFill>
                  <a:schemeClr val="tx1"/>
                </a:solidFill>
                <a:latin typeface="Arial" panose="020B0604020202020204" pitchFamily="34" charset="0"/>
                <a:cs typeface="Arial" panose="020B0604020202020204" pitchFamily="34" charset="0"/>
              </a:defRPr>
            </a:lvl3pPr>
            <a:lvl4pPr marL="1539875" indent="-168275" algn="l">
              <a:defRPr sz="2400">
                <a:solidFill>
                  <a:schemeClr val="tx1"/>
                </a:solidFill>
                <a:latin typeface="Arial" panose="020B0604020202020204" pitchFamily="34" charset="0"/>
                <a:cs typeface="Arial" panose="020B0604020202020204" pitchFamily="34" charset="0"/>
              </a:defRPr>
            </a:lvl4pPr>
            <a:lvl5pPr algn="l">
              <a:defRPr sz="2400">
                <a:solidFill>
                  <a:schemeClr val="tx1"/>
                </a:solidFill>
                <a:latin typeface="Arial" panose="020B0604020202020204" pitchFamily="34" charset="0"/>
                <a:cs typeface="Arial" panose="020B0604020202020204" pitchFamily="34" charset="0"/>
              </a:defRPr>
            </a:lvl5pPr>
            <a:lvl6pPr fontAlgn="base">
              <a:spcBef>
                <a:spcPct val="0"/>
              </a:spcBef>
              <a:spcAft>
                <a:spcPct val="0"/>
              </a:spcAft>
              <a:defRPr sz="2400">
                <a:solidFill>
                  <a:schemeClr val="tx1"/>
                </a:solidFill>
                <a:latin typeface="Arial" panose="020B0604020202020204" pitchFamily="34" charset="0"/>
                <a:cs typeface="Arial" panose="020B0604020202020204" pitchFamily="34" charset="0"/>
              </a:defRPr>
            </a:lvl6pPr>
            <a:lvl7pPr fontAlgn="base">
              <a:spcBef>
                <a:spcPct val="0"/>
              </a:spcBef>
              <a:spcAft>
                <a:spcPct val="0"/>
              </a:spcAft>
              <a:defRPr sz="2400">
                <a:solidFill>
                  <a:schemeClr val="tx1"/>
                </a:solidFill>
                <a:latin typeface="Arial" panose="020B0604020202020204" pitchFamily="34" charset="0"/>
                <a:cs typeface="Arial" panose="020B0604020202020204" pitchFamily="34" charset="0"/>
              </a:defRPr>
            </a:lvl7pPr>
            <a:lvl8pPr fontAlgn="base">
              <a:spcBef>
                <a:spcPct val="0"/>
              </a:spcBef>
              <a:spcAft>
                <a:spcPct val="0"/>
              </a:spcAft>
              <a:defRPr sz="2400">
                <a:solidFill>
                  <a:schemeClr val="tx1"/>
                </a:solidFill>
                <a:latin typeface="Arial" panose="020B0604020202020204" pitchFamily="34" charset="0"/>
                <a:cs typeface="Arial" panose="020B0604020202020204" pitchFamily="34" charset="0"/>
              </a:defRPr>
            </a:lvl8pPr>
            <a:lvl9pPr fontAlgn="base">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nSpc>
                <a:spcPct val="120000"/>
              </a:lnSpc>
              <a:buClr>
                <a:srgbClr val="002060"/>
              </a:buClr>
              <a:buFontTx/>
              <a:buChar char="•"/>
            </a:pPr>
            <a:r>
              <a:rPr lang="en-US" altLang="en-US" sz="1400" dirty="0">
                <a:solidFill>
                  <a:srgbClr val="DC6E00"/>
                </a:solidFill>
                <a:latin typeface="+mj-lt"/>
              </a:rPr>
              <a:t>General clearing member (GCM): </a:t>
            </a:r>
            <a:r>
              <a:rPr lang="en-US" altLang="en-US" sz="1400" dirty="0">
                <a:solidFill>
                  <a:srgbClr val="000000"/>
                </a:solidFill>
                <a:latin typeface="+mj-lt"/>
              </a:rPr>
              <a:t>clears his trades, those of his clients as well as those of non-clearing members</a:t>
            </a:r>
          </a:p>
          <a:p>
            <a:pPr>
              <a:lnSpc>
                <a:spcPct val="120000"/>
              </a:lnSpc>
              <a:buClr>
                <a:srgbClr val="002060"/>
              </a:buClr>
              <a:buFontTx/>
              <a:buChar char="•"/>
            </a:pPr>
            <a:r>
              <a:rPr lang="en-US" altLang="en-US" sz="1400" dirty="0">
                <a:solidFill>
                  <a:srgbClr val="DC6E00"/>
                </a:solidFill>
                <a:latin typeface="+mj-lt"/>
              </a:rPr>
              <a:t>Direct clearing member (DCM):</a:t>
            </a:r>
            <a:r>
              <a:rPr lang="en-US" altLang="en-US" sz="1400" dirty="0">
                <a:solidFill>
                  <a:srgbClr val="000000"/>
                </a:solidFill>
                <a:latin typeface="+mj-lt"/>
              </a:rPr>
              <a:t> clears his trades and those of his clients</a:t>
            </a:r>
          </a:p>
          <a:p>
            <a:pPr>
              <a:lnSpc>
                <a:spcPct val="120000"/>
              </a:lnSpc>
              <a:buClr>
                <a:srgbClr val="002060"/>
              </a:buClr>
              <a:buFontTx/>
              <a:buChar char="•"/>
            </a:pPr>
            <a:r>
              <a:rPr lang="en-US" altLang="en-US" sz="1400" dirty="0">
                <a:solidFill>
                  <a:srgbClr val="DC6E00"/>
                </a:solidFill>
                <a:latin typeface="+mj-lt"/>
              </a:rPr>
              <a:t>Non-clearing member (NCM): </a:t>
            </a:r>
            <a:r>
              <a:rPr lang="en-US" altLang="en-US" sz="1400" dirty="0">
                <a:solidFill>
                  <a:srgbClr val="000000"/>
                </a:solidFill>
                <a:latin typeface="+mj-lt"/>
              </a:rPr>
              <a:t>Clears his trades and those of his clients through a general clearing member</a:t>
            </a:r>
          </a:p>
        </p:txBody>
      </p:sp>
      <p:sp>
        <p:nvSpPr>
          <p:cNvPr id="45" name="Rectangle 34"/>
          <p:cNvSpPr>
            <a:spLocks noChangeArrowheads="1"/>
          </p:cNvSpPr>
          <p:nvPr/>
        </p:nvSpPr>
        <p:spPr bwMode="gray">
          <a:xfrm>
            <a:off x="3451544" y="1693156"/>
            <a:ext cx="2652581" cy="20533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accent1"/>
                </a:solidFill>
                <a:miter lim="800000"/>
                <a:headEnd type="none" w="lg" len="lg"/>
                <a:tailEnd type="none" w="lg" len="lg"/>
              </a14:hiddenLine>
            </a:ext>
            <a:ext uri="{AF507438-7753-43e0-B8FC-AC1667EBCBE1}">
              <a14:hiddenEffects xmlns:a14="http://schemas.microsoft.com/office/drawing/2010/main" xmlns="">
                <a:effectLst>
                  <a:outerShdw dist="35921" dir="2700000" algn="ctr" rotWithShape="0">
                    <a:schemeClr val="tx1"/>
                  </a:outerShdw>
                </a:effectLst>
              </a14:hiddenEffects>
            </a:ext>
          </a:extLst>
        </p:spPr>
        <p:txBody>
          <a:bodyPr tIns="84406" bIns="84406"/>
          <a:lstStyle/>
          <a:p>
            <a:pPr marL="161196" indent="-161196">
              <a:lnSpc>
                <a:spcPct val="120000"/>
              </a:lnSpc>
              <a:buClr>
                <a:srgbClr val="002060"/>
              </a:buClr>
              <a:buFontTx/>
              <a:buChar char="•"/>
            </a:pPr>
            <a:r>
              <a:rPr lang="en-US" altLang="en-US" sz="1400" dirty="0">
                <a:solidFill>
                  <a:srgbClr val="DC6E00"/>
                </a:solidFill>
                <a:latin typeface="+mj-lt"/>
                <a:cs typeface="Arial" panose="020B0604020202020204" pitchFamily="34" charset="0"/>
              </a:rPr>
              <a:t>Clearing member</a:t>
            </a:r>
            <a:r>
              <a:rPr lang="en-US" altLang="en-US" sz="1400" dirty="0">
                <a:solidFill>
                  <a:srgbClr val="000000"/>
                </a:solidFill>
                <a:latin typeface="+mj-lt"/>
                <a:cs typeface="Arial" panose="020B0604020202020204" pitchFamily="34" charset="0"/>
              </a:rPr>
              <a:t>: clears his own trade, trades of his clients and non-clearing members</a:t>
            </a:r>
          </a:p>
          <a:p>
            <a:pPr marL="161196" indent="-161196">
              <a:lnSpc>
                <a:spcPct val="120000"/>
              </a:lnSpc>
              <a:buClr>
                <a:srgbClr val="002060"/>
              </a:buClr>
              <a:buFontTx/>
              <a:buChar char="•"/>
            </a:pPr>
            <a:r>
              <a:rPr lang="en-US" altLang="en-US" sz="1400" dirty="0">
                <a:solidFill>
                  <a:srgbClr val="DC6E00"/>
                </a:solidFill>
                <a:latin typeface="+mj-lt"/>
                <a:cs typeface="Arial" panose="020B0604020202020204" pitchFamily="34" charset="0"/>
              </a:rPr>
              <a:t>Non-clearing member</a:t>
            </a:r>
            <a:r>
              <a:rPr lang="en-US" altLang="en-US" sz="1400" dirty="0">
                <a:solidFill>
                  <a:srgbClr val="000000"/>
                </a:solidFill>
                <a:latin typeface="+mj-lt"/>
                <a:cs typeface="Arial" panose="020B0604020202020204" pitchFamily="34" charset="0"/>
              </a:rPr>
              <a:t>: clears all trades through a clearing member</a:t>
            </a:r>
          </a:p>
          <a:p>
            <a:pPr>
              <a:lnSpc>
                <a:spcPct val="120000"/>
              </a:lnSpc>
              <a:buClr>
                <a:srgbClr val="002060"/>
              </a:buClr>
            </a:pPr>
            <a:endParaRPr lang="en-US" altLang="en-US" sz="1400" dirty="0">
              <a:solidFill>
                <a:srgbClr val="000000"/>
              </a:solidFill>
              <a:latin typeface="+mj-lt"/>
              <a:cs typeface="Arial" panose="020B0604020202020204" pitchFamily="34" charset="0"/>
            </a:endParaRPr>
          </a:p>
        </p:txBody>
      </p:sp>
      <p:sp>
        <p:nvSpPr>
          <p:cNvPr id="46" name="Rectangle 35"/>
          <p:cNvSpPr>
            <a:spLocks noChangeArrowheads="1"/>
          </p:cNvSpPr>
          <p:nvPr/>
        </p:nvSpPr>
        <p:spPr bwMode="gray">
          <a:xfrm>
            <a:off x="6122473" y="1693156"/>
            <a:ext cx="2593743" cy="20533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accent1"/>
                </a:solidFill>
                <a:miter lim="800000"/>
                <a:headEnd type="none" w="lg" len="lg"/>
                <a:tailEnd type="none" w="lg" len="lg"/>
              </a14:hiddenLine>
            </a:ext>
            <a:ext uri="{AF507438-7753-43e0-B8FC-AC1667EBCBE1}">
              <a14:hiddenEffects xmlns:a14="http://schemas.microsoft.com/office/drawing/2010/main" xmlns="">
                <a:effectLst>
                  <a:outerShdw dist="35921" dir="2700000" algn="ctr" rotWithShape="0">
                    <a:schemeClr val="tx1"/>
                  </a:outerShdw>
                </a:effectLst>
              </a14:hiddenEffects>
            </a:ext>
          </a:extLst>
        </p:spPr>
        <p:txBody>
          <a:bodyPr tIns="84406" bIns="84406"/>
          <a:lstStyle/>
          <a:p>
            <a:pPr marL="161196" indent="-161196">
              <a:lnSpc>
                <a:spcPct val="120000"/>
              </a:lnSpc>
              <a:buClr>
                <a:srgbClr val="002060"/>
              </a:buClr>
              <a:buFontTx/>
              <a:buChar char="•"/>
            </a:pPr>
            <a:r>
              <a:rPr lang="en-US" altLang="en-US" sz="1400" dirty="0">
                <a:solidFill>
                  <a:srgbClr val="DC6E00"/>
                </a:solidFill>
                <a:latin typeface="+mj-lt"/>
                <a:cs typeface="Arial" panose="020B0604020202020204" pitchFamily="34" charset="0"/>
              </a:rPr>
              <a:t>Trading </a:t>
            </a:r>
            <a:r>
              <a:rPr lang="en-US" altLang="en-US" sz="1400" dirty="0">
                <a:latin typeface="+mj-lt"/>
                <a:cs typeface="Arial" panose="020B0604020202020204" pitchFamily="34" charset="0"/>
              </a:rPr>
              <a:t>clearing member (TCM): clears own and client trades </a:t>
            </a:r>
          </a:p>
          <a:p>
            <a:pPr marL="161196" indent="-161196">
              <a:lnSpc>
                <a:spcPct val="120000"/>
              </a:lnSpc>
              <a:buClr>
                <a:srgbClr val="002060"/>
              </a:buClr>
              <a:buFontTx/>
              <a:buChar char="•"/>
            </a:pPr>
            <a:r>
              <a:rPr lang="en-US" altLang="en-US" sz="1400" dirty="0">
                <a:solidFill>
                  <a:srgbClr val="DC6E00"/>
                </a:solidFill>
                <a:latin typeface="+mj-lt"/>
                <a:cs typeface="Arial" panose="020B0604020202020204" pitchFamily="34" charset="0"/>
              </a:rPr>
              <a:t>Non-trading</a:t>
            </a:r>
            <a:r>
              <a:rPr lang="en-US" altLang="en-US" sz="1400" dirty="0">
                <a:latin typeface="+mj-lt"/>
                <a:cs typeface="Arial" panose="020B0604020202020204" pitchFamily="34" charset="0"/>
              </a:rPr>
              <a:t> clearing member (NTCM): clears client trades  </a:t>
            </a:r>
          </a:p>
        </p:txBody>
      </p:sp>
      <p:sp>
        <p:nvSpPr>
          <p:cNvPr id="47" name="Rectangle 46"/>
          <p:cNvSpPr/>
          <p:nvPr/>
        </p:nvSpPr>
        <p:spPr>
          <a:xfrm>
            <a:off x="859746" y="1149459"/>
            <a:ext cx="178552" cy="300292"/>
          </a:xfrm>
          <a:prstGeom prst="rect">
            <a:avLst/>
          </a:prstGeom>
          <a:noFill/>
          <a:ln w="9525" cap="flat" cmpd="sng" algn="ctr">
            <a:noFill/>
            <a:prstDash val="solid"/>
          </a:ln>
          <a:effectLst/>
        </p:spPr>
        <p:txBody>
          <a:bodyPr wrap="none" tIns="83077" bIns="83077" rtlCol="0" anchor="ctr" anchorCtr="0"/>
          <a:lstStyle/>
          <a:p>
            <a:pPr algn="ctr" defTabSz="844083">
              <a:defRPr/>
            </a:pPr>
            <a:r>
              <a:rPr lang="en-US" sz="2400" kern="0" dirty="0">
                <a:solidFill>
                  <a:srgbClr val="B2B2B2"/>
                </a:solidFill>
                <a:latin typeface="Arial" pitchFamily="34" charset="0"/>
                <a:cs typeface="Arial" pitchFamily="34" charset="0"/>
              </a:rPr>
              <a:t>1</a:t>
            </a:r>
          </a:p>
        </p:txBody>
      </p:sp>
      <p:sp>
        <p:nvSpPr>
          <p:cNvPr id="48" name="Rectangle 47"/>
          <p:cNvSpPr/>
          <p:nvPr/>
        </p:nvSpPr>
        <p:spPr>
          <a:xfrm>
            <a:off x="3513090" y="1149459"/>
            <a:ext cx="178552" cy="300292"/>
          </a:xfrm>
          <a:prstGeom prst="rect">
            <a:avLst/>
          </a:prstGeom>
          <a:noFill/>
          <a:ln w="9525" cap="flat" cmpd="sng" algn="ctr">
            <a:noFill/>
            <a:prstDash val="solid"/>
          </a:ln>
          <a:effectLst/>
        </p:spPr>
        <p:txBody>
          <a:bodyPr wrap="none" tIns="83077" bIns="83077" rtlCol="0" anchor="ctr" anchorCtr="0"/>
          <a:lstStyle/>
          <a:p>
            <a:pPr algn="ctr" defTabSz="844083">
              <a:defRPr/>
            </a:pPr>
            <a:r>
              <a:rPr lang="en-US" sz="2400" kern="0" dirty="0">
                <a:solidFill>
                  <a:srgbClr val="B2B2B2"/>
                </a:solidFill>
                <a:latin typeface="Arial" pitchFamily="34" charset="0"/>
                <a:cs typeface="Arial" pitchFamily="34" charset="0"/>
              </a:rPr>
              <a:t>2</a:t>
            </a:r>
          </a:p>
        </p:txBody>
      </p:sp>
      <p:sp>
        <p:nvSpPr>
          <p:cNvPr id="49" name="Rectangle 48"/>
          <p:cNvSpPr/>
          <p:nvPr/>
        </p:nvSpPr>
        <p:spPr>
          <a:xfrm>
            <a:off x="6166435" y="1149459"/>
            <a:ext cx="178552" cy="300292"/>
          </a:xfrm>
          <a:prstGeom prst="rect">
            <a:avLst/>
          </a:prstGeom>
          <a:noFill/>
          <a:ln w="9525" cap="flat" cmpd="sng" algn="ctr">
            <a:noFill/>
            <a:prstDash val="solid"/>
          </a:ln>
          <a:effectLst/>
        </p:spPr>
        <p:txBody>
          <a:bodyPr wrap="none" tIns="83077" bIns="83077" rtlCol="0" anchor="ctr" anchorCtr="0"/>
          <a:lstStyle/>
          <a:p>
            <a:pPr algn="ctr" defTabSz="844083">
              <a:defRPr/>
            </a:pPr>
            <a:r>
              <a:rPr lang="en-US" sz="2400" kern="0" dirty="0">
                <a:solidFill>
                  <a:srgbClr val="B2B2B2"/>
                </a:solidFill>
                <a:latin typeface="Arial" pitchFamily="34" charset="0"/>
                <a:cs typeface="Arial" pitchFamily="34" charset="0"/>
              </a:rPr>
              <a:t>3</a:t>
            </a:r>
          </a:p>
        </p:txBody>
      </p:sp>
      <p:cxnSp>
        <p:nvCxnSpPr>
          <p:cNvPr id="50" name="Straight Connector 49"/>
          <p:cNvCxnSpPr/>
          <p:nvPr/>
        </p:nvCxnSpPr>
        <p:spPr>
          <a:xfrm>
            <a:off x="3447675" y="1499600"/>
            <a:ext cx="0" cy="4421518"/>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6101019" y="1499600"/>
            <a:ext cx="0" cy="4421518"/>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52" name="Rectangle 18"/>
          <p:cNvSpPr>
            <a:spLocks noChangeArrowheads="1"/>
          </p:cNvSpPr>
          <p:nvPr/>
        </p:nvSpPr>
        <p:spPr bwMode="gray">
          <a:xfrm>
            <a:off x="372088" y="5145044"/>
            <a:ext cx="365063" cy="633046"/>
          </a:xfrm>
          <a:prstGeom prst="rect">
            <a:avLst/>
          </a:prstGeom>
          <a:solidFill>
            <a:srgbClr val="002060"/>
          </a:solidFill>
          <a:ln w="9525" algn="ctr">
            <a:solidFill>
              <a:srgbClr val="4D4D4D"/>
            </a:solidFill>
            <a:miter lim="800000"/>
            <a:headEnd type="none" w="lg" len="lg"/>
            <a:tailEnd type="none" w="lg" len="lg"/>
          </a:ln>
        </p:spPr>
        <p:txBody>
          <a:bodyPr vert="vert270" tIns="84406" bIns="84406" anchor="ctr"/>
          <a:lstStyle/>
          <a:p>
            <a:pPr algn="ctr"/>
            <a:r>
              <a:rPr lang="en-US" sz="1400" dirty="0">
                <a:solidFill>
                  <a:srgbClr val="FFFFFF"/>
                </a:solidFill>
                <a:latin typeface="+mj-lt"/>
                <a:cs typeface="Arial" pitchFamily="34" charset="0"/>
              </a:rPr>
              <a:t>Ex:</a:t>
            </a:r>
          </a:p>
        </p:txBody>
      </p:sp>
      <p:grpSp>
        <p:nvGrpSpPr>
          <p:cNvPr id="53" name="Group 2"/>
          <p:cNvGrpSpPr/>
          <p:nvPr/>
        </p:nvGrpSpPr>
        <p:grpSpPr>
          <a:xfrm>
            <a:off x="905822" y="5161967"/>
            <a:ext cx="2446766" cy="539923"/>
            <a:chOff x="1081871" y="5487979"/>
            <a:chExt cx="3997869" cy="789744"/>
          </a:xfrm>
        </p:grpSpPr>
        <p:pic>
          <p:nvPicPr>
            <p:cNvPr id="54" name="Picture 4"/>
            <p:cNvPicPr>
              <a:picLocks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4260373" y="5487979"/>
              <a:ext cx="819367" cy="320262"/>
            </a:xfrm>
            <a:prstGeom prst="rect">
              <a:avLst/>
            </a:prstGeom>
            <a:noFill/>
          </p:spPr>
        </p:pic>
        <p:pic>
          <p:nvPicPr>
            <p:cNvPr id="55" name="Picture 14" descr="http://upload.wikimedia.org/wikipedia/en/thumb/7/7c/Lchclearnet-logo.PNG/220px-Lchclearnet-logo.PNG"/>
            <p:cNvPicPr>
              <a:picLocks noChangeAspect="1" noChangeArrowheads="1"/>
            </p:cNvPicPr>
            <p:nvPr/>
          </p:nvPicPr>
          <p:blipFill>
            <a:blip r:embed="rId4" cstate="print"/>
            <a:srcRect t="23499" b="22514"/>
            <a:stretch>
              <a:fillRect/>
            </a:stretch>
          </p:blipFill>
          <p:spPr bwMode="auto">
            <a:xfrm>
              <a:off x="2140367" y="5952933"/>
              <a:ext cx="1054282" cy="188862"/>
            </a:xfrm>
            <a:prstGeom prst="rect">
              <a:avLst/>
            </a:prstGeom>
            <a:noFill/>
          </p:spPr>
        </p:pic>
        <p:pic>
          <p:nvPicPr>
            <p:cNvPr id="56" name="Picture 4" descr="SIX"/>
            <p:cNvPicPr>
              <a:picLocks noChangeArrowheads="1"/>
            </p:cNvPicPr>
            <p:nvPr/>
          </p:nvPicPr>
          <p:blipFill>
            <a:blip r:embed="rId5" cstate="print"/>
            <a:srcRect/>
            <a:stretch>
              <a:fillRect/>
            </a:stretch>
          </p:blipFill>
          <p:spPr bwMode="auto">
            <a:xfrm>
              <a:off x="1766579" y="5584746"/>
              <a:ext cx="1206704" cy="126728"/>
            </a:xfrm>
            <a:prstGeom prst="rect">
              <a:avLst/>
            </a:prstGeom>
            <a:noFill/>
          </p:spPr>
        </p:pic>
        <p:pic>
          <p:nvPicPr>
            <p:cNvPr id="57" name="Picture 6" descr="http://upload.wikimedia.org/wikipedia/en/d/d7/HKSE.PNG"/>
            <p:cNvPicPr>
              <a:picLocks noChangeAspect="1" noChangeArrowheads="1"/>
            </p:cNvPicPr>
            <p:nvPr/>
          </p:nvPicPr>
          <p:blipFill>
            <a:blip r:embed="rId6" cstate="print"/>
            <a:srcRect/>
            <a:stretch>
              <a:fillRect/>
            </a:stretch>
          </p:blipFill>
          <p:spPr bwMode="auto">
            <a:xfrm>
              <a:off x="1081871" y="5648111"/>
              <a:ext cx="312638" cy="354488"/>
            </a:xfrm>
            <a:prstGeom prst="rect">
              <a:avLst/>
            </a:prstGeom>
            <a:noFill/>
          </p:spPr>
        </p:pic>
        <p:pic>
          <p:nvPicPr>
            <p:cNvPr id="58" name="Picture 16" descr="https://www.takasbank.com.tr/assets/img/takasbank-logo.png"/>
            <p:cNvPicPr>
              <a:picLocks noChangeAspect="1" noChangeArrowheads="1"/>
            </p:cNvPicPr>
            <p:nvPr/>
          </p:nvPicPr>
          <p:blipFill>
            <a:blip r:embed="rId7" cstate="print"/>
            <a:srcRect/>
            <a:stretch>
              <a:fillRect/>
            </a:stretch>
          </p:blipFill>
          <p:spPr bwMode="auto">
            <a:xfrm>
              <a:off x="3288357" y="5886175"/>
              <a:ext cx="1467378" cy="256792"/>
            </a:xfrm>
            <a:prstGeom prst="rect">
              <a:avLst/>
            </a:prstGeom>
            <a:noFill/>
          </p:spPr>
        </p:pic>
        <p:pic>
          <p:nvPicPr>
            <p:cNvPr id="59" name="Picture 4"/>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321000" y="6002599"/>
              <a:ext cx="819367" cy="275124"/>
            </a:xfrm>
            <a:prstGeom prst="rect">
              <a:avLst/>
            </a:prstGeom>
            <a:noFill/>
          </p:spPr>
        </p:pic>
        <p:pic>
          <p:nvPicPr>
            <p:cNvPr id="60" name="Picture 4"/>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202679" y="5579564"/>
              <a:ext cx="819367" cy="147486"/>
            </a:xfrm>
            <a:prstGeom prst="rect">
              <a:avLst/>
            </a:prstGeom>
            <a:noFill/>
          </p:spPr>
        </p:pic>
      </p:grpSp>
      <p:pic>
        <p:nvPicPr>
          <p:cNvPr id="61" name="Picture 11"/>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914692" y="4984847"/>
            <a:ext cx="1551866" cy="793243"/>
          </a:xfrm>
          <a:prstGeom prst="rect">
            <a:avLst/>
          </a:prstGeom>
          <a:noFill/>
        </p:spPr>
      </p:pic>
      <p:pic>
        <p:nvPicPr>
          <p:cNvPr id="62"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199685" y="5191626"/>
            <a:ext cx="1540667" cy="685757"/>
          </a:xfrm>
          <a:prstGeom prst="rect">
            <a:avLst/>
          </a:prstGeom>
          <a:noFill/>
        </p:spPr>
      </p:pic>
      <p:pic>
        <p:nvPicPr>
          <p:cNvPr id="63" name="Picture 8" descr="http://upload.wikimedia.org/wikipedia/en/c/c2/Dubai_Financial_Market_logo.png"/>
          <p:cNvPicPr>
            <a:picLocks noChangeAspect="1" noChangeArrowheads="1"/>
          </p:cNvPicPr>
          <p:nvPr/>
        </p:nvPicPr>
        <p:blipFill>
          <a:blip r:embed="rId12" cstate="print"/>
          <a:srcRect/>
          <a:stretch>
            <a:fillRect/>
          </a:stretch>
        </p:blipFill>
        <p:spPr bwMode="auto">
          <a:xfrm>
            <a:off x="7884368" y="5146959"/>
            <a:ext cx="802432" cy="802432"/>
          </a:xfrm>
          <a:prstGeom prst="rect">
            <a:avLst/>
          </a:prstGeom>
          <a:noFill/>
        </p:spPr>
      </p:pic>
      <p:sp>
        <p:nvSpPr>
          <p:cNvPr id="64" name="Rectangle 3"/>
          <p:cNvSpPr>
            <a:spLocks noChangeArrowheads="1"/>
          </p:cNvSpPr>
          <p:nvPr/>
        </p:nvSpPr>
        <p:spPr bwMode="gray">
          <a:xfrm>
            <a:off x="433850" y="5885967"/>
            <a:ext cx="8273574" cy="303335"/>
          </a:xfrm>
          <a:prstGeom prst="rect">
            <a:avLst/>
          </a:prstGeom>
          <a:noFill/>
          <a:ln w="9525" algn="ctr">
            <a:noFill/>
            <a:miter lim="800000"/>
            <a:headEnd type="none" w="lg" len="lg"/>
            <a:tailEnd type="none" w="lg" len="lg"/>
          </a:ln>
        </p:spPr>
        <p:txBody>
          <a:bodyPr lIns="0" tIns="0" rIns="0" bIns="0" anchor="b"/>
          <a:lstStyle/>
          <a:p>
            <a:pPr>
              <a:lnSpc>
                <a:spcPct val="90000"/>
              </a:lnSpc>
            </a:pPr>
            <a:r>
              <a:rPr lang="en-US" sz="738" dirty="0">
                <a:solidFill>
                  <a:srgbClr val="000000"/>
                </a:solidFill>
                <a:cs typeface="Arial" pitchFamily="34" charset="0"/>
              </a:rPr>
              <a:t>Source: CCP websites and rulebook  </a:t>
            </a:r>
          </a:p>
        </p:txBody>
      </p:sp>
    </p:spTree>
    <p:extLst>
      <p:ext uri="{BB962C8B-B14F-4D97-AF65-F5344CB8AC3E}">
        <p14:creationId xmlns:p14="http://schemas.microsoft.com/office/powerpoint/2010/main" val="16547401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smtClean="0"/>
              <a:pPr/>
              <a:t>27</a:t>
            </a:fld>
            <a:endParaRPr lang="en-US" dirty="0"/>
          </a:p>
        </p:txBody>
      </p:sp>
      <p:sp>
        <p:nvSpPr>
          <p:cNvPr id="9" name="Title 1"/>
          <p:cNvSpPr>
            <a:spLocks noGrp="1"/>
          </p:cNvSpPr>
          <p:nvPr>
            <p:ph type="title"/>
          </p:nvPr>
        </p:nvSpPr>
        <p:spPr>
          <a:xfrm>
            <a:off x="457200" y="274638"/>
            <a:ext cx="8229600" cy="1143000"/>
          </a:xfrm>
        </p:spPr>
        <p:txBody>
          <a:bodyPr>
            <a:normAutofit/>
          </a:bodyPr>
          <a:lstStyle/>
          <a:p>
            <a:r>
              <a:rPr lang="en-US" sz="2800" b="1" dirty="0"/>
              <a:t>Clearing Membership Structure</a:t>
            </a:r>
          </a:p>
        </p:txBody>
      </p:sp>
      <p:sp>
        <p:nvSpPr>
          <p:cNvPr id="11" name="Rectangle 10"/>
          <p:cNvSpPr/>
          <p:nvPr/>
        </p:nvSpPr>
        <p:spPr>
          <a:xfrm>
            <a:off x="778391" y="2649639"/>
            <a:ext cx="3151876" cy="427373"/>
          </a:xfrm>
          <a:prstGeom prst="rect">
            <a:avLst/>
          </a:prstGeom>
          <a:solidFill>
            <a:srgbClr val="002060"/>
          </a:solidFill>
          <a:ln w="9525">
            <a:solidFill>
              <a:srgbClr val="79A2B3"/>
            </a:solidFill>
          </a:ln>
          <a:effectLst/>
        </p:spPr>
        <p:style>
          <a:lnRef idx="2">
            <a:schemeClr val="accent1">
              <a:shade val="50000"/>
            </a:schemeClr>
          </a:lnRef>
          <a:fillRef idx="1">
            <a:schemeClr val="accent1"/>
          </a:fillRef>
          <a:effectRef idx="0">
            <a:schemeClr val="accent1"/>
          </a:effectRef>
          <a:fontRef idx="minor">
            <a:schemeClr val="lt1"/>
          </a:fontRef>
        </p:style>
        <p:txBody>
          <a:bodyPr tIns="83077" bIns="83077" rtlCol="0" anchor="ctr" anchorCtr="0"/>
          <a:lstStyle/>
          <a:p>
            <a:pPr algn="ctr"/>
            <a:r>
              <a:rPr lang="en-US" b="1" dirty="0" err="1">
                <a:solidFill>
                  <a:schemeClr val="bg1"/>
                </a:solidFill>
                <a:latin typeface="+mj-lt"/>
                <a:cs typeface="Arial" pitchFamily="34" charset="0"/>
              </a:rPr>
              <a:t>CCP</a:t>
            </a:r>
            <a:endParaRPr lang="en-US" sz="1200" b="1" dirty="0">
              <a:solidFill>
                <a:schemeClr val="bg1"/>
              </a:solidFill>
              <a:latin typeface="+mj-lt"/>
              <a:cs typeface="Arial" pitchFamily="34" charset="0"/>
            </a:endParaRPr>
          </a:p>
        </p:txBody>
      </p:sp>
      <p:sp>
        <p:nvSpPr>
          <p:cNvPr id="13" name="Rectangle 12"/>
          <p:cNvSpPr/>
          <p:nvPr/>
        </p:nvSpPr>
        <p:spPr>
          <a:xfrm>
            <a:off x="2477194" y="3653970"/>
            <a:ext cx="1434905" cy="427373"/>
          </a:xfrm>
          <a:prstGeom prst="rect">
            <a:avLst/>
          </a:prstGeom>
          <a:solidFill>
            <a:srgbClr val="79A2B3"/>
          </a:solidFill>
          <a:ln w="9525">
            <a:solidFill>
              <a:srgbClr val="79A2B3"/>
            </a:solidFill>
          </a:ln>
          <a:effectLst/>
        </p:spPr>
        <p:style>
          <a:lnRef idx="2">
            <a:schemeClr val="accent1">
              <a:shade val="50000"/>
            </a:schemeClr>
          </a:lnRef>
          <a:fillRef idx="1">
            <a:schemeClr val="accent1"/>
          </a:fillRef>
          <a:effectRef idx="0">
            <a:schemeClr val="accent1"/>
          </a:effectRef>
          <a:fontRef idx="minor">
            <a:schemeClr val="lt1"/>
          </a:fontRef>
        </p:style>
        <p:txBody>
          <a:bodyPr tIns="83077" bIns="83077" rtlCol="0" anchor="ctr" anchorCtr="0"/>
          <a:lstStyle/>
          <a:p>
            <a:pPr algn="ctr"/>
            <a:r>
              <a:rPr lang="en-US" sz="1200" i="1" dirty="0">
                <a:solidFill>
                  <a:schemeClr val="bg1"/>
                </a:solidFill>
                <a:latin typeface="+mj-lt"/>
                <a:cs typeface="Arial" pitchFamily="34" charset="0"/>
              </a:rPr>
              <a:t>General clearing member (</a:t>
            </a:r>
            <a:r>
              <a:rPr lang="en-US" sz="1200" i="1" dirty="0" err="1">
                <a:solidFill>
                  <a:schemeClr val="bg1"/>
                </a:solidFill>
                <a:latin typeface="+mj-lt"/>
                <a:cs typeface="Arial" pitchFamily="34" charset="0"/>
              </a:rPr>
              <a:t>GCM</a:t>
            </a:r>
            <a:r>
              <a:rPr lang="en-US" sz="1200" i="1" dirty="0">
                <a:solidFill>
                  <a:schemeClr val="bg1"/>
                </a:solidFill>
                <a:latin typeface="+mj-lt"/>
                <a:cs typeface="Arial" pitchFamily="34" charset="0"/>
              </a:rPr>
              <a:t>)</a:t>
            </a:r>
          </a:p>
        </p:txBody>
      </p:sp>
      <p:cxnSp>
        <p:nvCxnSpPr>
          <p:cNvPr id="14" name="Straight Arrow Connector 13"/>
          <p:cNvCxnSpPr/>
          <p:nvPr/>
        </p:nvCxnSpPr>
        <p:spPr>
          <a:xfrm flipV="1">
            <a:off x="3203734" y="3077005"/>
            <a:ext cx="0" cy="54490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5" name="Straight Arrow Connector 14"/>
          <p:cNvCxnSpPr/>
          <p:nvPr/>
        </p:nvCxnSpPr>
        <p:spPr>
          <a:xfrm flipV="1">
            <a:off x="1280550" y="3087690"/>
            <a:ext cx="0" cy="544901"/>
          </a:xfrm>
          <a:prstGeom prst="straightConnector1">
            <a:avLst/>
          </a:prstGeom>
          <a:ln>
            <a:tailEnd type="stealth" w="lg" len="lg"/>
          </a:ln>
        </p:spPr>
        <p:style>
          <a:lnRef idx="1">
            <a:schemeClr val="dk1"/>
          </a:lnRef>
          <a:fillRef idx="0">
            <a:schemeClr val="dk1"/>
          </a:fillRef>
          <a:effectRef idx="0">
            <a:schemeClr val="dk1"/>
          </a:effectRef>
          <a:fontRef idx="minor">
            <a:schemeClr val="tx1"/>
          </a:fontRef>
        </p:style>
      </p:cxnSp>
      <p:cxnSp>
        <p:nvCxnSpPr>
          <p:cNvPr id="16" name="Straight Arrow Connector 15"/>
          <p:cNvCxnSpPr/>
          <p:nvPr/>
        </p:nvCxnSpPr>
        <p:spPr>
          <a:xfrm flipV="1">
            <a:off x="3203734" y="4092015"/>
            <a:ext cx="0" cy="75965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8" name="Rectangle 17"/>
          <p:cNvSpPr/>
          <p:nvPr/>
        </p:nvSpPr>
        <p:spPr>
          <a:xfrm>
            <a:off x="5204567" y="2649639"/>
            <a:ext cx="3151876" cy="427373"/>
          </a:xfrm>
          <a:prstGeom prst="rect">
            <a:avLst/>
          </a:prstGeom>
          <a:solidFill>
            <a:srgbClr val="002060"/>
          </a:solidFill>
          <a:ln w="9525">
            <a:solidFill>
              <a:srgbClr val="79A2B3"/>
            </a:solidFill>
          </a:ln>
          <a:effectLst/>
        </p:spPr>
        <p:style>
          <a:lnRef idx="2">
            <a:schemeClr val="accent1">
              <a:shade val="50000"/>
            </a:schemeClr>
          </a:lnRef>
          <a:fillRef idx="1">
            <a:schemeClr val="accent1"/>
          </a:fillRef>
          <a:effectRef idx="0">
            <a:schemeClr val="accent1"/>
          </a:effectRef>
          <a:fontRef idx="minor">
            <a:schemeClr val="lt1"/>
          </a:fontRef>
        </p:style>
        <p:txBody>
          <a:bodyPr tIns="83077" bIns="83077" rtlCol="0" anchor="ctr" anchorCtr="0"/>
          <a:lstStyle/>
          <a:p>
            <a:pPr algn="ctr"/>
            <a:r>
              <a:rPr lang="en-US" b="1" dirty="0" err="1">
                <a:solidFill>
                  <a:schemeClr val="bg1"/>
                </a:solidFill>
                <a:latin typeface="+mj-lt"/>
                <a:cs typeface="Arial" pitchFamily="34" charset="0"/>
              </a:rPr>
              <a:t>CCP</a:t>
            </a:r>
            <a:endParaRPr lang="en-US" sz="1200" b="1" dirty="0">
              <a:solidFill>
                <a:schemeClr val="bg1"/>
              </a:solidFill>
              <a:latin typeface="+mj-lt"/>
              <a:cs typeface="Arial" pitchFamily="34" charset="0"/>
            </a:endParaRPr>
          </a:p>
        </p:txBody>
      </p:sp>
      <p:sp>
        <p:nvSpPr>
          <p:cNvPr id="19" name="Rectangle 18"/>
          <p:cNvSpPr/>
          <p:nvPr/>
        </p:nvSpPr>
        <p:spPr>
          <a:xfrm>
            <a:off x="5238708" y="4415673"/>
            <a:ext cx="875591" cy="427373"/>
          </a:xfrm>
          <a:prstGeom prst="rect">
            <a:avLst/>
          </a:prstGeom>
          <a:solidFill>
            <a:srgbClr val="79A2B3"/>
          </a:solidFill>
          <a:ln w="9525">
            <a:solidFill>
              <a:srgbClr val="79A2B3"/>
            </a:solidFill>
          </a:ln>
          <a:effectLst/>
        </p:spPr>
        <p:style>
          <a:lnRef idx="2">
            <a:schemeClr val="accent1">
              <a:shade val="50000"/>
            </a:schemeClr>
          </a:lnRef>
          <a:fillRef idx="1">
            <a:schemeClr val="accent1"/>
          </a:fillRef>
          <a:effectRef idx="0">
            <a:schemeClr val="accent1"/>
          </a:effectRef>
          <a:fontRef idx="minor">
            <a:schemeClr val="lt1"/>
          </a:fontRef>
        </p:style>
        <p:txBody>
          <a:bodyPr tIns="83077" bIns="83077" rtlCol="0" anchor="ctr" anchorCtr="0"/>
          <a:lstStyle/>
          <a:p>
            <a:pPr algn="ctr"/>
            <a:r>
              <a:rPr lang="en-US" sz="1600" i="1" dirty="0" err="1">
                <a:solidFill>
                  <a:schemeClr val="bg1"/>
                </a:solidFill>
                <a:latin typeface="+mj-lt"/>
                <a:cs typeface="Arial" pitchFamily="34" charset="0"/>
              </a:rPr>
              <a:t>DCM</a:t>
            </a:r>
            <a:r>
              <a:rPr lang="en-US" sz="1600" i="1" dirty="0">
                <a:solidFill>
                  <a:schemeClr val="bg1"/>
                </a:solidFill>
                <a:latin typeface="+mj-lt"/>
                <a:cs typeface="Arial" pitchFamily="34" charset="0"/>
              </a:rPr>
              <a:t> - A</a:t>
            </a:r>
          </a:p>
        </p:txBody>
      </p:sp>
      <p:sp>
        <p:nvSpPr>
          <p:cNvPr id="20" name="Rectangle 19"/>
          <p:cNvSpPr/>
          <p:nvPr/>
        </p:nvSpPr>
        <p:spPr>
          <a:xfrm>
            <a:off x="7335690" y="3695146"/>
            <a:ext cx="1104920" cy="427373"/>
          </a:xfrm>
          <a:prstGeom prst="rect">
            <a:avLst/>
          </a:prstGeom>
          <a:solidFill>
            <a:srgbClr val="79A2B3"/>
          </a:solidFill>
          <a:ln w="9525">
            <a:solidFill>
              <a:srgbClr val="79A2B3"/>
            </a:solidFill>
          </a:ln>
          <a:effectLst/>
        </p:spPr>
        <p:style>
          <a:lnRef idx="2">
            <a:schemeClr val="accent1">
              <a:shade val="50000"/>
            </a:schemeClr>
          </a:lnRef>
          <a:fillRef idx="1">
            <a:schemeClr val="accent1"/>
          </a:fillRef>
          <a:effectRef idx="0">
            <a:schemeClr val="accent1"/>
          </a:effectRef>
          <a:fontRef idx="minor">
            <a:schemeClr val="lt1"/>
          </a:fontRef>
        </p:style>
        <p:txBody>
          <a:bodyPr tIns="83077" bIns="83077" rtlCol="0" anchor="ctr" anchorCtr="0"/>
          <a:lstStyle/>
          <a:p>
            <a:pPr algn="ctr"/>
            <a:r>
              <a:rPr lang="en-US" sz="1600" i="1" dirty="0" err="1">
                <a:solidFill>
                  <a:schemeClr val="bg1"/>
                </a:solidFill>
                <a:latin typeface="+mj-lt"/>
                <a:cs typeface="Arial" pitchFamily="34" charset="0"/>
              </a:rPr>
              <a:t>GCM</a:t>
            </a:r>
            <a:endParaRPr lang="en-US" sz="1600" i="1" dirty="0">
              <a:solidFill>
                <a:schemeClr val="bg1"/>
              </a:solidFill>
              <a:latin typeface="+mj-lt"/>
              <a:cs typeface="Arial" pitchFamily="34" charset="0"/>
            </a:endParaRPr>
          </a:p>
        </p:txBody>
      </p:sp>
      <p:sp>
        <p:nvSpPr>
          <p:cNvPr id="21" name="Rectangle 20"/>
          <p:cNvSpPr/>
          <p:nvPr/>
        </p:nvSpPr>
        <p:spPr>
          <a:xfrm>
            <a:off x="7520968" y="5182854"/>
            <a:ext cx="796126" cy="427373"/>
          </a:xfrm>
          <a:prstGeom prst="rect">
            <a:avLst/>
          </a:prstGeom>
          <a:solidFill>
            <a:srgbClr val="D2E0E6"/>
          </a:solidFill>
          <a:ln w="9525">
            <a:solidFill>
              <a:srgbClr val="D2E0E6"/>
            </a:solidFill>
          </a:ln>
          <a:effectLst/>
        </p:spPr>
        <p:style>
          <a:lnRef idx="2">
            <a:schemeClr val="accent1">
              <a:shade val="50000"/>
            </a:schemeClr>
          </a:lnRef>
          <a:fillRef idx="1">
            <a:schemeClr val="accent1"/>
          </a:fillRef>
          <a:effectRef idx="0">
            <a:schemeClr val="accent1"/>
          </a:effectRef>
          <a:fontRef idx="minor">
            <a:schemeClr val="lt1"/>
          </a:fontRef>
        </p:style>
        <p:txBody>
          <a:bodyPr tIns="83077" bIns="83077" rtlCol="0" anchor="ctr" anchorCtr="0"/>
          <a:lstStyle/>
          <a:p>
            <a:pPr algn="ctr"/>
            <a:r>
              <a:rPr lang="en-US" sz="1600" i="1" dirty="0" err="1">
                <a:solidFill>
                  <a:srgbClr val="000000"/>
                </a:solidFill>
                <a:latin typeface="+mj-lt"/>
                <a:cs typeface="Arial" pitchFamily="34" charset="0"/>
              </a:rPr>
              <a:t>NCM</a:t>
            </a:r>
            <a:endParaRPr lang="en-US" sz="1200" i="1" dirty="0">
              <a:solidFill>
                <a:srgbClr val="000000"/>
              </a:solidFill>
              <a:latin typeface="+mj-lt"/>
              <a:cs typeface="Arial" pitchFamily="34" charset="0"/>
            </a:endParaRPr>
          </a:p>
        </p:txBody>
      </p:sp>
      <p:sp>
        <p:nvSpPr>
          <p:cNvPr id="22" name="Rectangle 21"/>
          <p:cNvSpPr/>
          <p:nvPr/>
        </p:nvSpPr>
        <p:spPr>
          <a:xfrm>
            <a:off x="6381280" y="4415673"/>
            <a:ext cx="875591" cy="427373"/>
          </a:xfrm>
          <a:prstGeom prst="rect">
            <a:avLst/>
          </a:prstGeom>
          <a:solidFill>
            <a:srgbClr val="79A2B3"/>
          </a:solidFill>
          <a:ln w="9525">
            <a:solidFill>
              <a:srgbClr val="79A2B3"/>
            </a:solidFill>
          </a:ln>
          <a:effectLst/>
        </p:spPr>
        <p:style>
          <a:lnRef idx="2">
            <a:schemeClr val="accent1">
              <a:shade val="50000"/>
            </a:schemeClr>
          </a:lnRef>
          <a:fillRef idx="1">
            <a:schemeClr val="accent1"/>
          </a:fillRef>
          <a:effectRef idx="0">
            <a:schemeClr val="accent1"/>
          </a:effectRef>
          <a:fontRef idx="minor">
            <a:schemeClr val="lt1"/>
          </a:fontRef>
        </p:style>
        <p:txBody>
          <a:bodyPr tIns="83077" bIns="83077" rtlCol="0" anchor="ctr" anchorCtr="0"/>
          <a:lstStyle/>
          <a:p>
            <a:pPr algn="ctr"/>
            <a:r>
              <a:rPr lang="en-US" sz="1600" i="1" dirty="0" err="1">
                <a:solidFill>
                  <a:schemeClr val="bg1"/>
                </a:solidFill>
                <a:latin typeface="+mj-lt"/>
                <a:cs typeface="Arial" pitchFamily="34" charset="0"/>
              </a:rPr>
              <a:t>DCM</a:t>
            </a:r>
            <a:r>
              <a:rPr lang="en-US" sz="1600" i="1" dirty="0">
                <a:solidFill>
                  <a:schemeClr val="bg1"/>
                </a:solidFill>
                <a:latin typeface="+mj-lt"/>
                <a:cs typeface="Arial" pitchFamily="34" charset="0"/>
              </a:rPr>
              <a:t> - B</a:t>
            </a:r>
          </a:p>
        </p:txBody>
      </p:sp>
      <p:sp>
        <p:nvSpPr>
          <p:cNvPr id="23" name="TextBox 22"/>
          <p:cNvSpPr txBox="1"/>
          <p:nvPr/>
        </p:nvSpPr>
        <p:spPr>
          <a:xfrm>
            <a:off x="6402512" y="4926690"/>
            <a:ext cx="895529" cy="846386"/>
          </a:xfrm>
          <a:prstGeom prst="rect">
            <a:avLst/>
          </a:prstGeom>
          <a:noFill/>
        </p:spPr>
        <p:txBody>
          <a:bodyPr wrap="square" lIns="0" tIns="0" rIns="0" bIns="0" rtlCol="0" anchor="t">
            <a:spAutoFit/>
          </a:bodyPr>
          <a:lstStyle/>
          <a:p>
            <a:pPr algn="ctr"/>
            <a:r>
              <a:rPr lang="en-US" sz="1100" i="1" dirty="0">
                <a:solidFill>
                  <a:srgbClr val="4D4D4D"/>
                </a:solidFill>
                <a:latin typeface="+mj-lt"/>
                <a:cs typeface="Arial" pitchFamily="34" charset="0"/>
              </a:rPr>
              <a:t>DCM with at least a non-</a:t>
            </a:r>
            <a:r>
              <a:rPr lang="en-US" sz="1100" i="1" dirty="0" err="1">
                <a:solidFill>
                  <a:srgbClr val="4D4D4D"/>
                </a:solidFill>
                <a:latin typeface="+mj-lt"/>
                <a:cs typeface="Arial" pitchFamily="34" charset="0"/>
              </a:rPr>
              <a:t>RTGS</a:t>
            </a:r>
            <a:r>
              <a:rPr lang="en-US" sz="1100" i="1" dirty="0">
                <a:solidFill>
                  <a:srgbClr val="4D4D4D"/>
                </a:solidFill>
                <a:latin typeface="+mj-lt"/>
                <a:cs typeface="Arial" pitchFamily="34" charset="0"/>
              </a:rPr>
              <a:t> account with central bank</a:t>
            </a:r>
          </a:p>
        </p:txBody>
      </p:sp>
      <p:sp>
        <p:nvSpPr>
          <p:cNvPr id="24" name="TextBox 23"/>
          <p:cNvSpPr txBox="1"/>
          <p:nvPr/>
        </p:nvSpPr>
        <p:spPr>
          <a:xfrm>
            <a:off x="5249646" y="4926689"/>
            <a:ext cx="895529" cy="1015663"/>
          </a:xfrm>
          <a:prstGeom prst="rect">
            <a:avLst/>
          </a:prstGeom>
          <a:noFill/>
        </p:spPr>
        <p:txBody>
          <a:bodyPr wrap="square" lIns="0" tIns="0" rIns="0" bIns="0" rtlCol="0" anchor="t">
            <a:spAutoFit/>
          </a:bodyPr>
          <a:lstStyle/>
          <a:p>
            <a:pPr algn="ctr"/>
            <a:r>
              <a:rPr lang="en-US" sz="1100" i="1" dirty="0">
                <a:solidFill>
                  <a:srgbClr val="4D4D4D"/>
                </a:solidFill>
                <a:latin typeface="+mj-lt"/>
                <a:cs typeface="Arial" pitchFamily="34" charset="0"/>
              </a:rPr>
              <a:t>DCM with </a:t>
            </a:r>
            <a:r>
              <a:rPr lang="en-US" sz="1100" b="1" i="1" dirty="0">
                <a:solidFill>
                  <a:srgbClr val="4D4D4D"/>
                </a:solidFill>
                <a:latin typeface="+mj-lt"/>
                <a:cs typeface="Arial" pitchFamily="34" charset="0"/>
              </a:rPr>
              <a:t>no </a:t>
            </a:r>
            <a:r>
              <a:rPr lang="en-US" sz="1100" i="1" dirty="0">
                <a:solidFill>
                  <a:srgbClr val="4D4D4D"/>
                </a:solidFill>
                <a:latin typeface="+mj-lt"/>
                <a:cs typeface="Arial" pitchFamily="34" charset="0"/>
              </a:rPr>
              <a:t>account with central bank using 3</a:t>
            </a:r>
            <a:r>
              <a:rPr lang="en-US" sz="1100" i="1" baseline="30000" dirty="0">
                <a:solidFill>
                  <a:srgbClr val="4D4D4D"/>
                </a:solidFill>
                <a:latin typeface="+mj-lt"/>
                <a:cs typeface="Arial" pitchFamily="34" charset="0"/>
              </a:rPr>
              <a:t>rd</a:t>
            </a:r>
            <a:r>
              <a:rPr lang="en-US" sz="1100" i="1" dirty="0">
                <a:solidFill>
                  <a:srgbClr val="4D4D4D"/>
                </a:solidFill>
                <a:latin typeface="+mj-lt"/>
                <a:cs typeface="Arial" pitchFamily="34" charset="0"/>
              </a:rPr>
              <a:t> party settlement bank</a:t>
            </a:r>
          </a:p>
        </p:txBody>
      </p:sp>
      <p:cxnSp>
        <p:nvCxnSpPr>
          <p:cNvPr id="25" name="Straight Arrow Connector 24"/>
          <p:cNvCxnSpPr/>
          <p:nvPr/>
        </p:nvCxnSpPr>
        <p:spPr>
          <a:xfrm flipV="1">
            <a:off x="7909521" y="4127321"/>
            <a:ext cx="0" cy="1012874"/>
          </a:xfrm>
          <a:prstGeom prst="straightConnector1">
            <a:avLst/>
          </a:prstGeom>
          <a:ln>
            <a:tailEnd type="stealth" w="lg" len="lg"/>
          </a:ln>
        </p:spPr>
        <p:style>
          <a:lnRef idx="1">
            <a:schemeClr val="dk1"/>
          </a:lnRef>
          <a:fillRef idx="0">
            <a:schemeClr val="dk1"/>
          </a:fillRef>
          <a:effectRef idx="0">
            <a:schemeClr val="dk1"/>
          </a:effectRef>
          <a:fontRef idx="minor">
            <a:schemeClr val="tx1"/>
          </a:fontRef>
        </p:style>
      </p:cxnSp>
      <p:cxnSp>
        <p:nvCxnSpPr>
          <p:cNvPr id="26" name="Straight Arrow Connector 25"/>
          <p:cNvCxnSpPr>
            <a:endCxn id="18" idx="2"/>
          </p:cNvCxnSpPr>
          <p:nvPr/>
        </p:nvCxnSpPr>
        <p:spPr>
          <a:xfrm flipH="1" flipV="1">
            <a:off x="6780505" y="3077012"/>
            <a:ext cx="17326" cy="1350498"/>
          </a:xfrm>
          <a:prstGeom prst="straightConnector1">
            <a:avLst/>
          </a:prstGeom>
          <a:ln>
            <a:tailEnd type="stealth" w="lg" len="lg"/>
          </a:ln>
        </p:spPr>
        <p:style>
          <a:lnRef idx="1">
            <a:schemeClr val="dk1"/>
          </a:lnRef>
          <a:fillRef idx="0">
            <a:schemeClr val="dk1"/>
          </a:fillRef>
          <a:effectRef idx="0">
            <a:schemeClr val="dk1"/>
          </a:effectRef>
          <a:fontRef idx="minor">
            <a:schemeClr val="tx1"/>
          </a:fontRef>
        </p:style>
      </p:cxnSp>
      <p:cxnSp>
        <p:nvCxnSpPr>
          <p:cNvPr id="27" name="Straight Arrow Connector 26"/>
          <p:cNvCxnSpPr/>
          <p:nvPr/>
        </p:nvCxnSpPr>
        <p:spPr>
          <a:xfrm flipV="1">
            <a:off x="5713589" y="3856265"/>
            <a:ext cx="0" cy="590843"/>
          </a:xfrm>
          <a:prstGeom prst="straightConnector1">
            <a:avLst/>
          </a:prstGeom>
          <a:ln>
            <a:tailEnd type="stealth" w="lg" len="lg"/>
          </a:ln>
        </p:spPr>
        <p:style>
          <a:lnRef idx="1">
            <a:schemeClr val="dk1"/>
          </a:lnRef>
          <a:fillRef idx="0">
            <a:schemeClr val="dk1"/>
          </a:fillRef>
          <a:effectRef idx="0">
            <a:schemeClr val="dk1"/>
          </a:effectRef>
          <a:fontRef idx="minor">
            <a:schemeClr val="tx1"/>
          </a:fontRef>
        </p:style>
      </p:cxnSp>
      <p:cxnSp>
        <p:nvCxnSpPr>
          <p:cNvPr id="28" name="Straight Arrow Connector 27"/>
          <p:cNvCxnSpPr/>
          <p:nvPr/>
        </p:nvCxnSpPr>
        <p:spPr>
          <a:xfrm flipV="1">
            <a:off x="5710158" y="3049947"/>
            <a:ext cx="0" cy="422031"/>
          </a:xfrm>
          <a:prstGeom prst="straightConnector1">
            <a:avLst/>
          </a:prstGeom>
          <a:ln>
            <a:tailEnd type="stealth" w="lg" len="lg"/>
          </a:ln>
        </p:spPr>
        <p:style>
          <a:lnRef idx="1">
            <a:schemeClr val="dk1"/>
          </a:lnRef>
          <a:fillRef idx="0">
            <a:schemeClr val="dk1"/>
          </a:fillRef>
          <a:effectRef idx="0">
            <a:schemeClr val="dk1"/>
          </a:effectRef>
          <a:fontRef idx="minor">
            <a:schemeClr val="tx1"/>
          </a:fontRef>
        </p:style>
      </p:cxnSp>
      <p:sp>
        <p:nvSpPr>
          <p:cNvPr id="29" name="Rectangle 28"/>
          <p:cNvSpPr/>
          <p:nvPr/>
        </p:nvSpPr>
        <p:spPr>
          <a:xfrm>
            <a:off x="5153479" y="3437814"/>
            <a:ext cx="1104920" cy="427373"/>
          </a:xfrm>
          <a:prstGeom prst="rect">
            <a:avLst/>
          </a:prstGeom>
          <a:solidFill>
            <a:srgbClr val="F9EFBD"/>
          </a:solidFill>
          <a:ln w="9525">
            <a:solidFill>
              <a:srgbClr val="F9EFBD"/>
            </a:solidFill>
          </a:ln>
          <a:effectLst/>
        </p:spPr>
        <p:style>
          <a:lnRef idx="2">
            <a:schemeClr val="accent1">
              <a:shade val="50000"/>
            </a:schemeClr>
          </a:lnRef>
          <a:fillRef idx="1">
            <a:schemeClr val="accent1"/>
          </a:fillRef>
          <a:effectRef idx="0">
            <a:schemeClr val="accent1"/>
          </a:effectRef>
          <a:fontRef idx="minor">
            <a:schemeClr val="lt1"/>
          </a:fontRef>
        </p:style>
        <p:txBody>
          <a:bodyPr tIns="83077" bIns="83077" rtlCol="0" anchor="ctr" anchorCtr="0"/>
          <a:lstStyle/>
          <a:p>
            <a:pPr algn="ctr"/>
            <a:r>
              <a:rPr lang="en-US" sz="1200" b="1" i="1" dirty="0">
                <a:solidFill>
                  <a:srgbClr val="C41300"/>
                </a:solidFill>
                <a:latin typeface="+mj-lt"/>
                <a:cs typeface="Arial" pitchFamily="34" charset="0"/>
              </a:rPr>
              <a:t>Settlement bank</a:t>
            </a:r>
          </a:p>
        </p:txBody>
      </p:sp>
      <p:sp>
        <p:nvSpPr>
          <p:cNvPr id="30" name="Rectangle 29"/>
          <p:cNvSpPr/>
          <p:nvPr/>
        </p:nvSpPr>
        <p:spPr>
          <a:xfrm>
            <a:off x="4971729" y="2528318"/>
            <a:ext cx="3695343" cy="3708993"/>
          </a:xfrm>
          <a:prstGeom prst="rect">
            <a:avLst/>
          </a:prstGeom>
          <a:noFill/>
          <a:ln w="9525">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tIns="83077" bIns="83077" rtlCol="0" anchor="ctr" anchorCtr="0"/>
          <a:lstStyle/>
          <a:p>
            <a:pPr algn="ctr"/>
            <a:endParaRPr lang="en-US" sz="1200" dirty="0">
              <a:solidFill>
                <a:srgbClr val="000000"/>
              </a:solidFill>
              <a:latin typeface="Arial" pitchFamily="34" charset="0"/>
              <a:cs typeface="Arial" pitchFamily="34" charset="0"/>
            </a:endParaRPr>
          </a:p>
        </p:txBody>
      </p:sp>
      <p:cxnSp>
        <p:nvCxnSpPr>
          <p:cNvPr id="31" name="Straight Arrow Connector 30"/>
          <p:cNvCxnSpPr/>
          <p:nvPr/>
        </p:nvCxnSpPr>
        <p:spPr>
          <a:xfrm flipV="1">
            <a:off x="7885503" y="3104845"/>
            <a:ext cx="0" cy="590843"/>
          </a:xfrm>
          <a:prstGeom prst="straightConnector1">
            <a:avLst/>
          </a:prstGeom>
          <a:ln>
            <a:tailEnd type="stealth" w="lg" len="lg"/>
          </a:ln>
        </p:spPr>
        <p:style>
          <a:lnRef idx="1">
            <a:schemeClr val="dk1"/>
          </a:lnRef>
          <a:fillRef idx="0">
            <a:schemeClr val="dk1"/>
          </a:fillRef>
          <a:effectRef idx="0">
            <a:schemeClr val="dk1"/>
          </a:effectRef>
          <a:fontRef idx="minor">
            <a:schemeClr val="tx1"/>
          </a:fontRef>
        </p:style>
      </p:cxnSp>
      <p:sp>
        <p:nvSpPr>
          <p:cNvPr id="32" name="Rectangle 31"/>
          <p:cNvSpPr/>
          <p:nvPr/>
        </p:nvSpPr>
        <p:spPr>
          <a:xfrm>
            <a:off x="2477194" y="4812294"/>
            <a:ext cx="1434905" cy="427373"/>
          </a:xfrm>
          <a:prstGeom prst="rect">
            <a:avLst/>
          </a:prstGeom>
          <a:solidFill>
            <a:srgbClr val="D2E0E6"/>
          </a:solidFill>
          <a:ln w="9525">
            <a:solidFill>
              <a:srgbClr val="D2E0E6"/>
            </a:solidFill>
          </a:ln>
          <a:effectLst/>
        </p:spPr>
        <p:style>
          <a:lnRef idx="2">
            <a:schemeClr val="accent1">
              <a:shade val="50000"/>
            </a:schemeClr>
          </a:lnRef>
          <a:fillRef idx="1">
            <a:schemeClr val="accent1"/>
          </a:fillRef>
          <a:effectRef idx="0">
            <a:schemeClr val="accent1"/>
          </a:effectRef>
          <a:fontRef idx="minor">
            <a:schemeClr val="lt1"/>
          </a:fontRef>
        </p:style>
        <p:txBody>
          <a:bodyPr tIns="83077" bIns="83077" rtlCol="0" anchor="ctr" anchorCtr="0"/>
          <a:lstStyle/>
          <a:p>
            <a:pPr algn="ctr"/>
            <a:r>
              <a:rPr lang="en-US" sz="1200" i="1" dirty="0">
                <a:solidFill>
                  <a:srgbClr val="000000"/>
                </a:solidFill>
                <a:latin typeface="+mj-lt"/>
                <a:cs typeface="Arial" pitchFamily="34" charset="0"/>
              </a:rPr>
              <a:t>Non clearing member (</a:t>
            </a:r>
            <a:r>
              <a:rPr lang="en-US" sz="1200" i="1" dirty="0" err="1">
                <a:solidFill>
                  <a:srgbClr val="000000"/>
                </a:solidFill>
                <a:latin typeface="+mj-lt"/>
                <a:cs typeface="Arial" pitchFamily="34" charset="0"/>
              </a:rPr>
              <a:t>NCM</a:t>
            </a:r>
            <a:r>
              <a:rPr lang="en-US" sz="1200" i="1" dirty="0">
                <a:solidFill>
                  <a:srgbClr val="000000"/>
                </a:solidFill>
                <a:latin typeface="+mj-lt"/>
                <a:cs typeface="Arial" pitchFamily="34" charset="0"/>
              </a:rPr>
              <a:t>)</a:t>
            </a:r>
          </a:p>
        </p:txBody>
      </p:sp>
      <p:sp>
        <p:nvSpPr>
          <p:cNvPr id="33" name="Text Box 5"/>
          <p:cNvSpPr txBox="1">
            <a:spLocks noChangeArrowheads="1"/>
          </p:cNvSpPr>
          <p:nvPr/>
        </p:nvSpPr>
        <p:spPr bwMode="auto">
          <a:xfrm>
            <a:off x="395536" y="1568741"/>
            <a:ext cx="3672409" cy="660217"/>
          </a:xfrm>
          <a:prstGeom prst="rect">
            <a:avLst/>
          </a:prstGeom>
          <a:solidFill>
            <a:schemeClr val="bg1"/>
          </a:solidFill>
          <a:ln w="9525" algn="ctr">
            <a:noFill/>
            <a:miter lim="800000"/>
            <a:headEnd type="none" w="lg" len="lg"/>
            <a:tailEnd type="none" w="lg" len="lg"/>
          </a:ln>
          <a:effectLst>
            <a:outerShdw dist="25400" dir="5400000" sx="99000" sy="99000" algn="ctr" rotWithShape="0">
              <a:srgbClr val="808080"/>
            </a:outerShdw>
          </a:effectLst>
        </p:spPr>
        <p:txBody>
          <a:bodyPr wrap="square" lIns="84405" tIns="83076" rIns="84405" bIns="83076" anchor="b">
            <a:spAutoFit/>
          </a:bodyPr>
          <a:lstStyle>
            <a:defPPr>
              <a:defRPr lang="en-US"/>
            </a:defPPr>
            <a:lvl1pPr algn="ctr">
              <a:defRPr sz="1400" b="1">
                <a:solidFill>
                  <a:srgbClr val="000000"/>
                </a:solidFill>
                <a:latin typeface="Arial" pitchFamily="34" charset="0"/>
                <a:cs typeface="Arial" pitchFamily="34" charset="0"/>
              </a:defRPr>
            </a:lvl1pPr>
          </a:lstStyle>
          <a:p>
            <a:r>
              <a:rPr lang="en-US" sz="1600" dirty="0">
                <a:latin typeface="+mj-lt"/>
              </a:rPr>
              <a:t>Clearing membership structure for securities</a:t>
            </a:r>
          </a:p>
        </p:txBody>
      </p:sp>
      <p:sp>
        <p:nvSpPr>
          <p:cNvPr id="34" name="Text Box 5"/>
          <p:cNvSpPr txBox="1">
            <a:spLocks noChangeArrowheads="1"/>
          </p:cNvSpPr>
          <p:nvPr/>
        </p:nvSpPr>
        <p:spPr bwMode="auto">
          <a:xfrm>
            <a:off x="4754101" y="1557159"/>
            <a:ext cx="3967088" cy="660217"/>
          </a:xfrm>
          <a:prstGeom prst="rect">
            <a:avLst/>
          </a:prstGeom>
          <a:solidFill>
            <a:schemeClr val="bg1"/>
          </a:solidFill>
          <a:ln w="9525" algn="ctr">
            <a:noFill/>
            <a:miter lim="800000"/>
            <a:headEnd type="none" w="lg" len="lg"/>
            <a:tailEnd type="none" w="lg" len="lg"/>
          </a:ln>
          <a:effectLst>
            <a:outerShdw dist="25400" dir="5400000" sx="99000" sy="99000" algn="ctr" rotWithShape="0">
              <a:srgbClr val="808080"/>
            </a:outerShdw>
          </a:effectLst>
        </p:spPr>
        <p:txBody>
          <a:bodyPr wrap="square" lIns="84405" tIns="83076" rIns="84405" bIns="83076" anchor="b">
            <a:spAutoFit/>
          </a:bodyPr>
          <a:lstStyle>
            <a:defPPr>
              <a:defRPr lang="en-US"/>
            </a:defPPr>
            <a:lvl1pPr algn="ctr">
              <a:defRPr sz="1400" b="1">
                <a:solidFill>
                  <a:srgbClr val="000000"/>
                </a:solidFill>
                <a:latin typeface="Arial" pitchFamily="34" charset="0"/>
                <a:cs typeface="Arial" pitchFamily="34" charset="0"/>
              </a:defRPr>
            </a:lvl1pPr>
          </a:lstStyle>
          <a:p>
            <a:r>
              <a:rPr lang="en-US" sz="1600" dirty="0">
                <a:latin typeface="+mj-lt"/>
              </a:rPr>
              <a:t>For cash settlement some </a:t>
            </a:r>
            <a:r>
              <a:rPr lang="en-US" sz="1600" dirty="0" err="1">
                <a:latin typeface="+mj-lt"/>
              </a:rPr>
              <a:t>DCM's</a:t>
            </a:r>
            <a:r>
              <a:rPr lang="en-US" sz="1600" dirty="0">
                <a:latin typeface="+mj-lt"/>
              </a:rPr>
              <a:t> may need to go through a settlement bank</a:t>
            </a:r>
          </a:p>
        </p:txBody>
      </p:sp>
      <p:sp>
        <p:nvSpPr>
          <p:cNvPr id="35" name="TextBox 34"/>
          <p:cNvSpPr txBox="1"/>
          <p:nvPr/>
        </p:nvSpPr>
        <p:spPr>
          <a:xfrm>
            <a:off x="7483323" y="4360546"/>
            <a:ext cx="895529" cy="677108"/>
          </a:xfrm>
          <a:prstGeom prst="rect">
            <a:avLst/>
          </a:prstGeom>
          <a:solidFill>
            <a:schemeClr val="bg1"/>
          </a:solidFill>
          <a:ln>
            <a:solidFill>
              <a:schemeClr val="bg1"/>
            </a:solidFill>
          </a:ln>
        </p:spPr>
        <p:txBody>
          <a:bodyPr wrap="square" lIns="0" tIns="0" rIns="0" bIns="0" rtlCol="0" anchor="t">
            <a:spAutoFit/>
          </a:bodyPr>
          <a:lstStyle/>
          <a:p>
            <a:pPr algn="ctr"/>
            <a:r>
              <a:rPr lang="en-US" sz="1100" i="1" dirty="0" err="1">
                <a:solidFill>
                  <a:srgbClr val="4D4D4D"/>
                </a:solidFill>
                <a:latin typeface="+mj-lt"/>
                <a:cs typeface="Arial" pitchFamily="34" charset="0"/>
              </a:rPr>
              <a:t>GCM</a:t>
            </a:r>
            <a:r>
              <a:rPr lang="en-US" sz="1100" i="1" dirty="0">
                <a:solidFill>
                  <a:srgbClr val="4D4D4D"/>
                </a:solidFill>
                <a:latin typeface="+mj-lt"/>
                <a:cs typeface="Arial" pitchFamily="34" charset="0"/>
              </a:rPr>
              <a:t> should be eligible for central bank account</a:t>
            </a:r>
          </a:p>
        </p:txBody>
      </p:sp>
      <p:sp>
        <p:nvSpPr>
          <p:cNvPr id="36" name="TextBox 35"/>
          <p:cNvSpPr txBox="1"/>
          <p:nvPr/>
        </p:nvSpPr>
        <p:spPr>
          <a:xfrm>
            <a:off x="6423104" y="3701776"/>
            <a:ext cx="759655" cy="369332"/>
          </a:xfrm>
          <a:prstGeom prst="rect">
            <a:avLst/>
          </a:prstGeom>
          <a:solidFill>
            <a:schemeClr val="bg1"/>
          </a:solidFill>
          <a:ln>
            <a:solidFill>
              <a:schemeClr val="bg1"/>
            </a:solidFill>
          </a:ln>
        </p:spPr>
        <p:txBody>
          <a:bodyPr wrap="square" lIns="0" tIns="0" rIns="0" bIns="0" rtlCol="0" anchor="t">
            <a:spAutoFit/>
          </a:bodyPr>
          <a:lstStyle/>
          <a:p>
            <a:pPr algn="ctr"/>
            <a:r>
              <a:rPr lang="en-US" sz="1200" i="1" dirty="0">
                <a:solidFill>
                  <a:srgbClr val="4D4D4D"/>
                </a:solidFill>
                <a:latin typeface="+mj-lt"/>
                <a:cs typeface="Arial" pitchFamily="34" charset="0"/>
              </a:rPr>
              <a:t>Direct settlement</a:t>
            </a:r>
          </a:p>
        </p:txBody>
      </p:sp>
      <p:sp>
        <p:nvSpPr>
          <p:cNvPr id="37" name="TextBox 36"/>
          <p:cNvSpPr txBox="1"/>
          <p:nvPr/>
        </p:nvSpPr>
        <p:spPr>
          <a:xfrm>
            <a:off x="7555383" y="3290034"/>
            <a:ext cx="759655" cy="369332"/>
          </a:xfrm>
          <a:prstGeom prst="rect">
            <a:avLst/>
          </a:prstGeom>
          <a:solidFill>
            <a:schemeClr val="bg1"/>
          </a:solidFill>
          <a:ln>
            <a:solidFill>
              <a:schemeClr val="bg1"/>
            </a:solidFill>
          </a:ln>
        </p:spPr>
        <p:txBody>
          <a:bodyPr wrap="square" lIns="0" tIns="0" rIns="0" bIns="0" rtlCol="0" anchor="t">
            <a:spAutoFit/>
          </a:bodyPr>
          <a:lstStyle/>
          <a:p>
            <a:pPr algn="ctr"/>
            <a:r>
              <a:rPr lang="en-US" sz="1200" i="1" dirty="0">
                <a:solidFill>
                  <a:srgbClr val="4D4D4D"/>
                </a:solidFill>
                <a:latin typeface="+mj-lt"/>
                <a:cs typeface="Arial" pitchFamily="34" charset="0"/>
              </a:rPr>
              <a:t>Direct settlement</a:t>
            </a:r>
          </a:p>
        </p:txBody>
      </p:sp>
      <p:sp>
        <p:nvSpPr>
          <p:cNvPr id="38" name="Rectangle 37"/>
          <p:cNvSpPr/>
          <p:nvPr/>
        </p:nvSpPr>
        <p:spPr>
          <a:xfrm>
            <a:off x="586076" y="3653970"/>
            <a:ext cx="1434905" cy="427373"/>
          </a:xfrm>
          <a:prstGeom prst="rect">
            <a:avLst/>
          </a:prstGeom>
          <a:solidFill>
            <a:srgbClr val="79A2B3"/>
          </a:solidFill>
          <a:ln w="9525">
            <a:solidFill>
              <a:srgbClr val="79A2B3"/>
            </a:solidFill>
          </a:ln>
          <a:effectLst/>
        </p:spPr>
        <p:style>
          <a:lnRef idx="2">
            <a:schemeClr val="accent1">
              <a:shade val="50000"/>
            </a:schemeClr>
          </a:lnRef>
          <a:fillRef idx="1">
            <a:schemeClr val="accent1"/>
          </a:fillRef>
          <a:effectRef idx="0">
            <a:schemeClr val="accent1"/>
          </a:effectRef>
          <a:fontRef idx="minor">
            <a:schemeClr val="lt1"/>
          </a:fontRef>
        </p:style>
        <p:txBody>
          <a:bodyPr tIns="83077" bIns="83077" rtlCol="0" anchor="ctr" anchorCtr="0"/>
          <a:lstStyle/>
          <a:p>
            <a:pPr algn="ctr"/>
            <a:r>
              <a:rPr lang="en-US" sz="1292" i="1" dirty="0">
                <a:solidFill>
                  <a:schemeClr val="bg1"/>
                </a:solidFill>
                <a:latin typeface="+mj-lt"/>
                <a:cs typeface="Arial" pitchFamily="34" charset="0"/>
              </a:rPr>
              <a:t>Direct clearing member (</a:t>
            </a:r>
            <a:r>
              <a:rPr lang="en-US" sz="1292" i="1" dirty="0" err="1">
                <a:solidFill>
                  <a:schemeClr val="bg1"/>
                </a:solidFill>
                <a:latin typeface="+mj-lt"/>
                <a:cs typeface="Arial" pitchFamily="34" charset="0"/>
              </a:rPr>
              <a:t>DCM</a:t>
            </a:r>
            <a:r>
              <a:rPr lang="en-US" sz="1292" i="1" dirty="0">
                <a:solidFill>
                  <a:schemeClr val="bg1"/>
                </a:solidFill>
                <a:latin typeface="+mj-lt"/>
                <a:cs typeface="Arial" pitchFamily="34" charset="0"/>
              </a:rPr>
              <a:t>)</a:t>
            </a:r>
          </a:p>
        </p:txBody>
      </p:sp>
    </p:spTree>
    <p:extLst>
      <p:ext uri="{BB962C8B-B14F-4D97-AF65-F5344CB8AC3E}">
        <p14:creationId xmlns:p14="http://schemas.microsoft.com/office/powerpoint/2010/main" val="2533306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36041"/>
            <a:ext cx="4800055" cy="772679"/>
          </a:xfrm>
        </p:spPr>
        <p:txBody>
          <a:bodyPr>
            <a:normAutofit/>
          </a:bodyPr>
          <a:lstStyle/>
          <a:p>
            <a:pPr algn="l"/>
            <a:r>
              <a:rPr lang="en-US" sz="3000" dirty="0" smtClean="0">
                <a:solidFill>
                  <a:schemeClr val="tx2"/>
                </a:solidFill>
                <a:cs typeface="mohammad bold art 1" pitchFamily="2" charset="-78"/>
              </a:rPr>
              <a:t>Table of Contents</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28</a:t>
            </a:fld>
            <a:endParaRPr lang="en-US" dirty="0"/>
          </a:p>
        </p:txBody>
      </p:sp>
      <p:cxnSp>
        <p:nvCxnSpPr>
          <p:cNvPr id="12" name="Straight Connector 11"/>
          <p:cNvCxnSpPr/>
          <p:nvPr/>
        </p:nvCxnSpPr>
        <p:spPr>
          <a:xfrm>
            <a:off x="533400" y="853734"/>
            <a:ext cx="4970512" cy="635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graphicFrame>
        <p:nvGraphicFramePr>
          <p:cNvPr id="9" name="Table 8"/>
          <p:cNvGraphicFramePr>
            <a:graphicFrameLocks noGrp="1"/>
          </p:cNvGraphicFramePr>
          <p:nvPr>
            <p:extLst>
              <p:ext uri="{D42A27DB-BD31-4B8C-83A1-F6EECF244321}">
                <p14:modId xmlns:p14="http://schemas.microsoft.com/office/powerpoint/2010/main" val="3072755250"/>
              </p:ext>
            </p:extLst>
          </p:nvPr>
        </p:nvGraphicFramePr>
        <p:xfrm>
          <a:off x="604886" y="1752600"/>
          <a:ext cx="7927554" cy="4228240"/>
        </p:xfrm>
        <a:graphic>
          <a:graphicData uri="http://schemas.openxmlformats.org/drawingml/2006/table">
            <a:tbl>
              <a:tblPr firstRow="1" bandRow="1">
                <a:tableStyleId>{69CF1AB2-1976-4502-BF36-3FF5EA218861}</a:tableStyleId>
              </a:tblPr>
              <a:tblGrid>
                <a:gridCol w="7927554">
                  <a:extLst>
                    <a:ext uri="{9D8B030D-6E8A-4147-A177-3AD203B41FA5}">
                      <a16:colId xmlns:a16="http://schemas.microsoft.com/office/drawing/2014/main" val="1013334774"/>
                    </a:ext>
                  </a:extLst>
                </a:gridCol>
              </a:tblGrid>
              <a:tr h="1057060">
                <a:tc>
                  <a:txBody>
                    <a:bodyPr/>
                    <a:lstStyle/>
                    <a:p>
                      <a:pPr marL="0" marR="0" lvl="0" indent="0" algn="ctr" defTabSz="844083" rtl="1" eaLnBrk="1" fontAlgn="auto" latinLnBrk="0" hangingPunct="1">
                        <a:lnSpc>
                          <a:spcPct val="100000"/>
                        </a:lnSpc>
                        <a:spcBef>
                          <a:spcPts val="0"/>
                        </a:spcBef>
                        <a:spcAft>
                          <a:spcPts val="0"/>
                        </a:spcAft>
                        <a:buClrTx/>
                        <a:buSzTx/>
                        <a:buFontTx/>
                        <a:buNone/>
                        <a:tabLst/>
                        <a:defRPr/>
                      </a:pPr>
                      <a:r>
                        <a:rPr lang="en-US" sz="1800" b="0" u="none" kern="1200" dirty="0">
                          <a:solidFill>
                            <a:schemeClr val="tx1"/>
                          </a:solidFill>
                          <a:latin typeface="+mn-lt"/>
                          <a:ea typeface="+mn-ea"/>
                          <a:cs typeface="mohammad bold art 1" pitchFamily="2" charset="-78"/>
                        </a:rPr>
                        <a:t>Financial Market</a:t>
                      </a:r>
                      <a:r>
                        <a:rPr lang="en-US" sz="1800" b="0" u="none" kern="1200" baseline="0" dirty="0">
                          <a:solidFill>
                            <a:schemeClr val="tx1"/>
                          </a:solidFill>
                          <a:latin typeface="+mn-lt"/>
                          <a:ea typeface="+mn-ea"/>
                          <a:cs typeface="mohammad bold art 1" pitchFamily="2" charset="-78"/>
                        </a:rPr>
                        <a:t> Infrastructures (FMI)</a:t>
                      </a:r>
                      <a:endParaRPr lang="ar-KW" sz="1800" b="0" u="none" kern="1200" dirty="0">
                        <a:solidFill>
                          <a:schemeClr val="tx1"/>
                        </a:solidFill>
                        <a:latin typeface="+mn-lt"/>
                        <a:ea typeface="+mn-ea"/>
                        <a:cs typeface="mohammad bold art 1" pitchFamily="2" charset="-78"/>
                      </a:endParaRPr>
                    </a:p>
                  </a:txBody>
                  <a:tcPr anchor="ctr"/>
                </a:tc>
                <a:extLst>
                  <a:ext uri="{0D108BD9-81ED-4DB2-BD59-A6C34878D82A}">
                    <a16:rowId xmlns:a16="http://schemas.microsoft.com/office/drawing/2014/main" val="4234672685"/>
                  </a:ext>
                </a:extLst>
              </a:tr>
              <a:tr h="1057060">
                <a:tc>
                  <a:txBody>
                    <a:bodyPr/>
                    <a:lstStyle/>
                    <a:p>
                      <a:pPr marL="0" marR="0" lvl="0" indent="0" algn="ctr" defTabSz="844083" rtl="1" eaLnBrk="1" fontAlgn="auto" latinLnBrk="0" hangingPunct="1">
                        <a:lnSpc>
                          <a:spcPct val="100000"/>
                        </a:lnSpc>
                        <a:spcBef>
                          <a:spcPts val="0"/>
                        </a:spcBef>
                        <a:spcAft>
                          <a:spcPts val="0"/>
                        </a:spcAft>
                        <a:buClrTx/>
                        <a:buSzTx/>
                        <a:buFontTx/>
                        <a:buNone/>
                        <a:tabLst/>
                        <a:defRPr/>
                      </a:pPr>
                      <a:r>
                        <a:rPr lang="en-US" sz="1800" b="0" u="none" dirty="0">
                          <a:cs typeface="mohammad bold art 1" pitchFamily="2" charset="-78"/>
                        </a:rPr>
                        <a:t>Principles for Financial Market Infrastructures</a:t>
                      </a:r>
                      <a:r>
                        <a:rPr lang="en-US" sz="1800" b="0" u="none" baseline="0" dirty="0">
                          <a:cs typeface="mohammad bold art 1" pitchFamily="2" charset="-78"/>
                        </a:rPr>
                        <a:t> (PFMI)</a:t>
                      </a:r>
                      <a:endParaRPr lang="en-US" sz="1800" b="0" u="none" dirty="0">
                        <a:cs typeface="mohammad bold art 1" pitchFamily="2" charset="-78"/>
                      </a:endParaRPr>
                    </a:p>
                  </a:txBody>
                  <a:tcPr anchor="ctr"/>
                </a:tc>
                <a:extLst>
                  <a:ext uri="{0D108BD9-81ED-4DB2-BD59-A6C34878D82A}">
                    <a16:rowId xmlns:a16="http://schemas.microsoft.com/office/drawing/2014/main" val="564407841"/>
                  </a:ext>
                </a:extLst>
              </a:tr>
              <a:tr h="1057060">
                <a:tc>
                  <a:txBody>
                    <a:bodyPr/>
                    <a:lstStyle/>
                    <a:p>
                      <a:pPr marL="0" marR="0" lvl="0" indent="0" algn="ctr" defTabSz="844083" rtl="1" eaLnBrk="1" fontAlgn="auto" latinLnBrk="0" hangingPunct="1">
                        <a:lnSpc>
                          <a:spcPct val="100000"/>
                        </a:lnSpc>
                        <a:spcBef>
                          <a:spcPts val="0"/>
                        </a:spcBef>
                        <a:spcAft>
                          <a:spcPts val="0"/>
                        </a:spcAft>
                        <a:buClrTx/>
                        <a:buSzTx/>
                        <a:buFontTx/>
                        <a:buNone/>
                        <a:tabLst/>
                        <a:defRPr/>
                      </a:pPr>
                      <a:r>
                        <a:rPr lang="en-US" sz="1800" b="0" u="none" dirty="0">
                          <a:cs typeface="mohammad bold art 1" pitchFamily="2" charset="-78"/>
                        </a:rPr>
                        <a:t>Central Counterparty (CCP)</a:t>
                      </a:r>
                    </a:p>
                  </a:txBody>
                  <a:tcPr anchor="ctr"/>
                </a:tc>
                <a:extLst>
                  <a:ext uri="{0D108BD9-81ED-4DB2-BD59-A6C34878D82A}">
                    <a16:rowId xmlns:a16="http://schemas.microsoft.com/office/drawing/2014/main" val="2085555184"/>
                  </a:ext>
                </a:extLst>
              </a:tr>
              <a:tr h="1057060">
                <a:tc>
                  <a:txBody>
                    <a:bodyPr/>
                    <a:lstStyle/>
                    <a:p>
                      <a:pPr marL="0" marR="0" lvl="0" indent="0" algn="ctr" defTabSz="844083" rtl="1" eaLnBrk="1" fontAlgn="auto" latinLnBrk="0" hangingPunct="1">
                        <a:lnSpc>
                          <a:spcPct val="100000"/>
                        </a:lnSpc>
                        <a:spcBef>
                          <a:spcPts val="0"/>
                        </a:spcBef>
                        <a:spcAft>
                          <a:spcPts val="0"/>
                        </a:spcAft>
                        <a:buClrTx/>
                        <a:buSzTx/>
                        <a:buFontTx/>
                        <a:buNone/>
                        <a:tabLst/>
                        <a:defRPr/>
                      </a:pPr>
                      <a:r>
                        <a:rPr lang="en-US" sz="1800" b="1" u="sng" dirty="0">
                          <a:cs typeface="mohammad bold art 1" pitchFamily="2" charset="-78"/>
                        </a:rPr>
                        <a:t>Post-Trade Model (PTM)</a:t>
                      </a:r>
                    </a:p>
                  </a:txBody>
                  <a:tcPr anchor="ctr"/>
                </a:tc>
                <a:extLst>
                  <a:ext uri="{0D108BD9-81ED-4DB2-BD59-A6C34878D82A}">
                    <a16:rowId xmlns:a16="http://schemas.microsoft.com/office/drawing/2014/main" val="2258835979"/>
                  </a:ext>
                </a:extLst>
              </a:tr>
            </a:tbl>
          </a:graphicData>
        </a:graphic>
      </p:graphicFrame>
    </p:spTree>
    <p:extLst>
      <p:ext uri="{BB962C8B-B14F-4D97-AF65-F5344CB8AC3E}">
        <p14:creationId xmlns:p14="http://schemas.microsoft.com/office/powerpoint/2010/main" val="6246102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smtClean="0"/>
              <a:pPr/>
              <a:t>29</a:t>
            </a:fld>
            <a:endParaRPr lang="en-US" dirty="0"/>
          </a:p>
        </p:txBody>
      </p:sp>
      <p:sp>
        <p:nvSpPr>
          <p:cNvPr id="11" name="Content Placeholder 6"/>
          <p:cNvSpPr txBox="1">
            <a:spLocks/>
          </p:cNvSpPr>
          <p:nvPr/>
        </p:nvSpPr>
        <p:spPr>
          <a:xfrm>
            <a:off x="2271214" y="1642080"/>
            <a:ext cx="1908175" cy="605813"/>
          </a:xfrm>
          <a:prstGeom prst="rect">
            <a:avLst/>
          </a:prstGeom>
          <a:solidFill>
            <a:srgbClr val="00B050"/>
          </a:solidFill>
          <a:ln>
            <a:headEnd/>
            <a:tailEnd/>
          </a:ln>
        </p:spPr>
        <p:style>
          <a:lnRef idx="0">
            <a:schemeClr val="accent1"/>
          </a:lnRef>
          <a:fillRef idx="3">
            <a:schemeClr val="accent1"/>
          </a:fillRef>
          <a:effectRef idx="3">
            <a:schemeClr val="accent1"/>
          </a:effectRef>
          <a:fontRef idx="minor">
            <a:schemeClr val="lt1"/>
          </a:fontRef>
        </p:style>
        <p:txBody>
          <a:bodyPr wrap="square" anchor="ctr"/>
          <a:lstStyle>
            <a:defPPr>
              <a:defRPr lang="en-GB"/>
            </a:defPPr>
            <a:lvl1pPr fontAlgn="auto">
              <a:spcBef>
                <a:spcPts val="0"/>
              </a:spcBef>
              <a:spcAft>
                <a:spcPts val="0"/>
              </a:spcAft>
              <a:defRPr sz="1600" b="1">
                <a:solidFill>
                  <a:schemeClr val="bg1"/>
                </a:solidFill>
              </a:defRPr>
            </a:lvl1pPr>
          </a:lstStyle>
          <a:p>
            <a:pPr marL="0" lvl="1" algn="ctr"/>
            <a:r>
              <a:rPr lang="en-US" sz="1800" b="1" dirty="0">
                <a:latin typeface="Times New Roman" panose="02020603050405020304" pitchFamily="18" charset="0"/>
                <a:cs typeface="Times New Roman" panose="02020603050405020304" pitchFamily="18" charset="0"/>
              </a:rPr>
              <a:t>Exchange</a:t>
            </a:r>
          </a:p>
        </p:txBody>
      </p:sp>
      <p:sp>
        <p:nvSpPr>
          <p:cNvPr id="13" name="Content Placeholder 6"/>
          <p:cNvSpPr txBox="1">
            <a:spLocks/>
          </p:cNvSpPr>
          <p:nvPr/>
        </p:nvSpPr>
        <p:spPr>
          <a:xfrm>
            <a:off x="2271214" y="2768139"/>
            <a:ext cx="1908175" cy="605813"/>
          </a:xfrm>
          <a:prstGeom prst="rect">
            <a:avLst/>
          </a:prstGeom>
          <a:solidFill>
            <a:srgbClr val="006699"/>
          </a:solidFill>
        </p:spPr>
        <p:style>
          <a:lnRef idx="0">
            <a:schemeClr val="accent1"/>
          </a:lnRef>
          <a:fillRef idx="3">
            <a:schemeClr val="accent1"/>
          </a:fillRef>
          <a:effectRef idx="3">
            <a:schemeClr val="accent1"/>
          </a:effectRef>
          <a:fontRef idx="minor">
            <a:schemeClr val="lt1"/>
          </a:fontRef>
        </p:style>
        <p:txBody>
          <a:bodyPr anchor="ctr"/>
          <a:lstStyle>
            <a:defPPr>
              <a:defRPr lang="en-US"/>
            </a:defPPr>
            <a:lvl1pPr algn="ctr">
              <a:defRPr sz="1400" b="1"/>
            </a:lvl1pPr>
            <a:lvl2pPr marL="0" lvl="1" algn="ctr">
              <a:defRPr b="1"/>
            </a:lvl2pPr>
          </a:lstStyle>
          <a:p>
            <a:pPr lvl="1" eaLnBrk="1" fontAlgn="auto" hangingPunct="1">
              <a:spcBef>
                <a:spcPts val="0"/>
              </a:spcBef>
              <a:spcAft>
                <a:spcPts val="0"/>
              </a:spcAft>
              <a:defRPr/>
            </a:pPr>
            <a:r>
              <a:rPr lang="en-US" sz="1600" dirty="0">
                <a:latin typeface="Times New Roman" panose="02020603050405020304" pitchFamily="18" charset="0"/>
                <a:cs typeface="Times New Roman" panose="02020603050405020304" pitchFamily="18" charset="0"/>
              </a:rPr>
              <a:t>Clearing House</a:t>
            </a:r>
          </a:p>
          <a:p>
            <a:pPr lvl="1" eaLnBrk="1" fontAlgn="auto" hangingPunct="1">
              <a:spcBef>
                <a:spcPts val="0"/>
              </a:spcBef>
              <a:spcAft>
                <a:spcPts val="0"/>
              </a:spcAft>
              <a:defRPr/>
            </a:pPr>
            <a:r>
              <a:rPr lang="en-US" sz="1400" i="1" dirty="0">
                <a:latin typeface="Times New Roman" panose="02020603050405020304" pitchFamily="18" charset="0"/>
                <a:cs typeface="Times New Roman" panose="02020603050405020304" pitchFamily="18" charset="0"/>
              </a:rPr>
              <a:t>(CCP/SSF)</a:t>
            </a:r>
          </a:p>
        </p:txBody>
      </p:sp>
      <p:sp>
        <p:nvSpPr>
          <p:cNvPr id="14" name="Rectangle 79"/>
          <p:cNvSpPr>
            <a:spLocks noChangeArrowheads="1"/>
          </p:cNvSpPr>
          <p:nvPr/>
        </p:nvSpPr>
        <p:spPr bwMode="auto">
          <a:xfrm>
            <a:off x="328613" y="1789891"/>
            <a:ext cx="15573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Arial" pitchFamily="34" charset="0"/>
                <a:cs typeface="Arial" pitchFamily="34" charset="0"/>
              </a:defRPr>
            </a:lvl1pPr>
            <a:lvl2pPr marL="4763">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1" algn="ctr" eaLnBrk="1" hangingPunct="1"/>
            <a:r>
              <a:rPr lang="en-US" altLang="en-US" sz="1400" b="1" dirty="0">
                <a:latin typeface="Times New Roman" panose="02020603050405020304" pitchFamily="18" charset="0"/>
                <a:cs typeface="Times New Roman" panose="02020603050405020304" pitchFamily="18" charset="0"/>
              </a:rPr>
              <a:t>Trading</a:t>
            </a:r>
          </a:p>
        </p:txBody>
      </p:sp>
      <p:sp>
        <p:nvSpPr>
          <p:cNvPr id="15" name="Rectangle 14"/>
          <p:cNvSpPr>
            <a:spLocks/>
          </p:cNvSpPr>
          <p:nvPr/>
        </p:nvSpPr>
        <p:spPr bwMode="gray">
          <a:xfrm>
            <a:off x="349250" y="2688227"/>
            <a:ext cx="46038" cy="663575"/>
          </a:xfrm>
          <a:prstGeom prst="rect">
            <a:avLst/>
          </a:prstGeom>
          <a:solidFill>
            <a:schemeClr val="tx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anchor="ctr"/>
          <a:lstStyle/>
          <a:p>
            <a:pPr algn="ctr" eaLnBrk="1" hangingPunct="1">
              <a:defRPr/>
            </a:pPr>
            <a:endParaRPr lang="en-US" sz="1100" dirty="0" err="1">
              <a:solidFill>
                <a:schemeClr val="tx1"/>
              </a:solidFill>
              <a:latin typeface="Times New Roman" panose="02020603050405020304" pitchFamily="18" charset="0"/>
              <a:cs typeface="Times New Roman" panose="02020603050405020304" pitchFamily="18" charset="0"/>
            </a:endParaRPr>
          </a:p>
        </p:txBody>
      </p:sp>
      <p:sp>
        <p:nvSpPr>
          <p:cNvPr id="16" name="Rectangle 82"/>
          <p:cNvSpPr>
            <a:spLocks noChangeArrowheads="1"/>
          </p:cNvSpPr>
          <p:nvPr/>
        </p:nvSpPr>
        <p:spPr bwMode="auto">
          <a:xfrm>
            <a:off x="349250" y="2835864"/>
            <a:ext cx="15589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4763" lvl="1" algn="ctr"/>
            <a:r>
              <a:rPr lang="en-US" altLang="en-US" sz="1400" b="1" dirty="0">
                <a:latin typeface="Times New Roman" panose="02020603050405020304" pitchFamily="18" charset="0"/>
                <a:cs typeface="Times New Roman" panose="02020603050405020304" pitchFamily="18" charset="0"/>
              </a:rPr>
              <a:t>Clearing /</a:t>
            </a:r>
          </a:p>
          <a:p>
            <a:pPr marL="4763" lvl="1" algn="ctr"/>
            <a:r>
              <a:rPr lang="en-US" altLang="en-US" sz="1400" b="1" dirty="0">
                <a:latin typeface="Times New Roman" panose="02020603050405020304" pitchFamily="18" charset="0"/>
                <a:cs typeface="Times New Roman" panose="02020603050405020304" pitchFamily="18" charset="0"/>
              </a:rPr>
              <a:t>Settlement</a:t>
            </a:r>
          </a:p>
        </p:txBody>
      </p:sp>
      <p:sp>
        <p:nvSpPr>
          <p:cNvPr id="18" name="Rectangle 17"/>
          <p:cNvSpPr>
            <a:spLocks/>
          </p:cNvSpPr>
          <p:nvPr/>
        </p:nvSpPr>
        <p:spPr bwMode="gray">
          <a:xfrm>
            <a:off x="334963" y="4025444"/>
            <a:ext cx="46037" cy="663575"/>
          </a:xfrm>
          <a:prstGeom prst="rect">
            <a:avLst/>
          </a:prstGeom>
          <a:solidFill>
            <a:schemeClr val="tx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anchor="ctr"/>
          <a:lstStyle/>
          <a:p>
            <a:pPr algn="ctr" eaLnBrk="1" hangingPunct="1">
              <a:defRPr/>
            </a:pPr>
            <a:endParaRPr lang="en-US" sz="1100" dirty="0" err="1">
              <a:solidFill>
                <a:schemeClr val="tx1"/>
              </a:solidFill>
              <a:latin typeface="Times New Roman" panose="02020603050405020304" pitchFamily="18" charset="0"/>
              <a:cs typeface="Times New Roman" panose="02020603050405020304" pitchFamily="18" charset="0"/>
            </a:endParaRPr>
          </a:p>
        </p:txBody>
      </p:sp>
      <p:sp>
        <p:nvSpPr>
          <p:cNvPr id="19" name="Rectangle 85"/>
          <p:cNvSpPr>
            <a:spLocks noChangeArrowheads="1"/>
          </p:cNvSpPr>
          <p:nvPr/>
        </p:nvSpPr>
        <p:spPr bwMode="auto">
          <a:xfrm>
            <a:off x="334963" y="4173081"/>
            <a:ext cx="15573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4763" lvl="1" algn="ctr"/>
            <a:r>
              <a:rPr lang="en-US" altLang="en-US" sz="1400" b="1" dirty="0">
                <a:latin typeface="Times New Roman" panose="02020603050405020304" pitchFamily="18" charset="0"/>
                <a:cs typeface="Times New Roman" panose="02020603050405020304" pitchFamily="18" charset="0"/>
              </a:rPr>
              <a:t>Depository</a:t>
            </a:r>
          </a:p>
        </p:txBody>
      </p:sp>
      <p:cxnSp>
        <p:nvCxnSpPr>
          <p:cNvPr id="20" name="Straight Arrow Connector 19"/>
          <p:cNvCxnSpPr>
            <a:endCxn id="13" idx="0"/>
          </p:cNvCxnSpPr>
          <p:nvPr/>
        </p:nvCxnSpPr>
        <p:spPr>
          <a:xfrm>
            <a:off x="3224668" y="2253069"/>
            <a:ext cx="634" cy="515070"/>
          </a:xfrm>
          <a:prstGeom prst="straightConnector1">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ectangle 20"/>
          <p:cNvSpPr>
            <a:spLocks/>
          </p:cNvSpPr>
          <p:nvPr/>
        </p:nvSpPr>
        <p:spPr bwMode="gray">
          <a:xfrm>
            <a:off x="361950" y="1642254"/>
            <a:ext cx="46038" cy="663575"/>
          </a:xfrm>
          <a:prstGeom prst="rect">
            <a:avLst/>
          </a:prstGeom>
          <a:solidFill>
            <a:schemeClr val="tx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anchor="ctr"/>
          <a:lstStyle/>
          <a:p>
            <a:pPr algn="ctr" eaLnBrk="1" hangingPunct="1">
              <a:defRPr/>
            </a:pPr>
            <a:endParaRPr lang="en-US" sz="1100" dirty="0" err="1">
              <a:solidFill>
                <a:schemeClr val="tx1"/>
              </a:solidFill>
              <a:latin typeface="Times New Roman" panose="02020603050405020304" pitchFamily="18" charset="0"/>
              <a:cs typeface="Times New Roman" panose="02020603050405020304" pitchFamily="18" charset="0"/>
            </a:endParaRPr>
          </a:p>
        </p:txBody>
      </p:sp>
      <p:sp>
        <p:nvSpPr>
          <p:cNvPr id="22" name="Rectangle 23"/>
          <p:cNvSpPr>
            <a:spLocks noChangeArrowheads="1"/>
          </p:cNvSpPr>
          <p:nvPr/>
        </p:nvSpPr>
        <p:spPr bwMode="auto">
          <a:xfrm>
            <a:off x="2664151" y="5004750"/>
            <a:ext cx="178752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4763" lvl="1" algn="ctr"/>
            <a:r>
              <a:rPr lang="en-US" altLang="en-US" sz="1200" b="1" i="1" dirty="0">
                <a:solidFill>
                  <a:srgbClr val="0066FF"/>
                </a:solidFill>
                <a:latin typeface="Times New Roman" panose="02020603050405020304" pitchFamily="18" charset="0"/>
                <a:cs typeface="Times New Roman" panose="02020603050405020304" pitchFamily="18" charset="0"/>
              </a:rPr>
              <a:t>Cash Settlements</a:t>
            </a:r>
          </a:p>
        </p:txBody>
      </p:sp>
      <p:sp>
        <p:nvSpPr>
          <p:cNvPr id="23" name="Rectangle 22"/>
          <p:cNvSpPr/>
          <p:nvPr/>
        </p:nvSpPr>
        <p:spPr>
          <a:xfrm>
            <a:off x="6025546" y="908720"/>
            <a:ext cx="2515074" cy="510966"/>
          </a:xfrm>
          <a:prstGeom prst="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1600" b="1" dirty="0">
                <a:solidFill>
                  <a:schemeClr val="tx1"/>
                </a:solidFill>
                <a:latin typeface="Times New Roman" panose="02020603050405020304" pitchFamily="18" charset="0"/>
                <a:cs typeface="Times New Roman" panose="02020603050405020304" pitchFamily="18" charset="0"/>
              </a:rPr>
              <a:t>Market Intermediaries / Members</a:t>
            </a:r>
          </a:p>
        </p:txBody>
      </p:sp>
      <p:sp>
        <p:nvSpPr>
          <p:cNvPr id="24" name="Content Placeholder 6"/>
          <p:cNvSpPr txBox="1">
            <a:spLocks/>
          </p:cNvSpPr>
          <p:nvPr/>
        </p:nvSpPr>
        <p:spPr>
          <a:xfrm>
            <a:off x="1707882" y="4086920"/>
            <a:ext cx="1908175" cy="739932"/>
          </a:xfrm>
          <a:prstGeom prst="rect">
            <a:avLst/>
          </a:prstGeom>
          <a:solidFill>
            <a:srgbClr val="7030A0"/>
          </a:solidFill>
        </p:spPr>
        <p:style>
          <a:lnRef idx="0">
            <a:schemeClr val="accent1"/>
          </a:lnRef>
          <a:fillRef idx="3">
            <a:schemeClr val="accent1"/>
          </a:fillRef>
          <a:effectRef idx="3">
            <a:schemeClr val="accent1"/>
          </a:effectRef>
          <a:fontRef idx="minor">
            <a:schemeClr val="lt1"/>
          </a:fontRef>
        </p:style>
        <p:txBody>
          <a:bodyPr lIns="36000" rIns="36000" anchor="ctr"/>
          <a:lstStyle>
            <a:defPPr>
              <a:defRPr lang="en-US"/>
            </a:defPPr>
            <a:lvl1pPr algn="ctr">
              <a:defRPr sz="1400" b="1"/>
            </a:lvl1pPr>
            <a:lvl2pPr marL="0" lvl="1" algn="ctr">
              <a:defRPr b="1"/>
            </a:lvl2pPr>
          </a:lstStyle>
          <a:p>
            <a:pPr lvl="1" eaLnBrk="1" fontAlgn="auto" hangingPunct="1">
              <a:spcBef>
                <a:spcPts val="0"/>
              </a:spcBef>
              <a:spcAft>
                <a:spcPts val="0"/>
              </a:spcAft>
              <a:defRPr/>
            </a:pPr>
            <a:r>
              <a:rPr lang="en-US" sz="1600" dirty="0">
                <a:latin typeface="Times New Roman" panose="02020603050405020304" pitchFamily="18" charset="0"/>
                <a:cs typeface="Times New Roman" panose="02020603050405020304" pitchFamily="18" charset="0"/>
              </a:rPr>
              <a:t>CSD</a:t>
            </a:r>
          </a:p>
          <a:p>
            <a:pPr lvl="1" eaLnBrk="1" fontAlgn="auto" hangingPunct="1">
              <a:spcBef>
                <a:spcPts val="0"/>
              </a:spcBef>
              <a:spcAft>
                <a:spcPts val="0"/>
              </a:spcAft>
              <a:defRPr/>
            </a:pPr>
            <a:r>
              <a:rPr lang="en-US" sz="1400" i="1" dirty="0">
                <a:latin typeface="Times New Roman" panose="02020603050405020304" pitchFamily="18" charset="0"/>
                <a:cs typeface="Times New Roman" panose="02020603050405020304" pitchFamily="18" charset="0"/>
              </a:rPr>
              <a:t>(Central Securities Depository)</a:t>
            </a:r>
          </a:p>
        </p:txBody>
      </p:sp>
      <p:sp>
        <p:nvSpPr>
          <p:cNvPr id="25" name="Content Placeholder 6"/>
          <p:cNvSpPr txBox="1">
            <a:spLocks/>
          </p:cNvSpPr>
          <p:nvPr/>
        </p:nvSpPr>
        <p:spPr>
          <a:xfrm>
            <a:off x="2726796" y="5360592"/>
            <a:ext cx="1908175" cy="605813"/>
          </a:xfrm>
          <a:prstGeom prst="rect">
            <a:avLst/>
          </a:prstGeom>
          <a:solidFill>
            <a:schemeClr val="bg2">
              <a:lumMod val="75000"/>
            </a:schemeClr>
          </a:solidFill>
        </p:spPr>
        <p:style>
          <a:lnRef idx="0">
            <a:schemeClr val="accent1"/>
          </a:lnRef>
          <a:fillRef idx="3">
            <a:schemeClr val="accent1"/>
          </a:fillRef>
          <a:effectRef idx="3">
            <a:schemeClr val="accent1"/>
          </a:effectRef>
          <a:fontRef idx="minor">
            <a:schemeClr val="lt1"/>
          </a:fontRef>
        </p:style>
        <p:txBody>
          <a:bodyPr anchor="ctr"/>
          <a:lstStyle>
            <a:defPPr>
              <a:defRPr lang="en-US"/>
            </a:defPPr>
            <a:lvl1pPr algn="ctr">
              <a:defRPr sz="1400" b="1"/>
            </a:lvl1pPr>
            <a:lvl2pPr marL="0" lvl="1" algn="ctr">
              <a:defRPr b="1"/>
            </a:lvl2pPr>
          </a:lstStyle>
          <a:p>
            <a:pPr lvl="1" eaLnBrk="1" fontAlgn="auto" hangingPunct="1">
              <a:spcBef>
                <a:spcPts val="0"/>
              </a:spcBef>
              <a:spcAft>
                <a:spcPts val="0"/>
              </a:spcAft>
              <a:defRPr/>
            </a:pPr>
            <a:r>
              <a:rPr lang="en-US" sz="1600" dirty="0">
                <a:latin typeface="Times New Roman" panose="02020603050405020304" pitchFamily="18" charset="0"/>
                <a:cs typeface="Times New Roman" panose="02020603050405020304" pitchFamily="18" charset="0"/>
              </a:rPr>
              <a:t>RTGS</a:t>
            </a:r>
          </a:p>
        </p:txBody>
      </p:sp>
      <p:sp>
        <p:nvSpPr>
          <p:cNvPr id="26" name="Rectangle 25"/>
          <p:cNvSpPr>
            <a:spLocks/>
          </p:cNvSpPr>
          <p:nvPr/>
        </p:nvSpPr>
        <p:spPr bwMode="gray">
          <a:xfrm>
            <a:off x="315752" y="5338317"/>
            <a:ext cx="46037" cy="663575"/>
          </a:xfrm>
          <a:prstGeom prst="rect">
            <a:avLst/>
          </a:prstGeom>
          <a:solidFill>
            <a:schemeClr val="tx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anchor="ctr"/>
          <a:lstStyle/>
          <a:p>
            <a:pPr algn="ctr" eaLnBrk="1" hangingPunct="1">
              <a:defRPr/>
            </a:pPr>
            <a:endParaRPr lang="en-US" sz="1100" dirty="0" err="1">
              <a:solidFill>
                <a:schemeClr val="tx1"/>
              </a:solidFill>
              <a:latin typeface="Times New Roman" panose="02020603050405020304" pitchFamily="18" charset="0"/>
              <a:cs typeface="Times New Roman" panose="02020603050405020304" pitchFamily="18" charset="0"/>
            </a:endParaRPr>
          </a:p>
        </p:txBody>
      </p:sp>
      <p:sp>
        <p:nvSpPr>
          <p:cNvPr id="27" name="Rectangle 85"/>
          <p:cNvSpPr>
            <a:spLocks noChangeArrowheads="1"/>
          </p:cNvSpPr>
          <p:nvPr/>
        </p:nvSpPr>
        <p:spPr bwMode="auto">
          <a:xfrm>
            <a:off x="315752" y="5485954"/>
            <a:ext cx="15573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4763" lvl="1" algn="ctr"/>
            <a:r>
              <a:rPr lang="en-US" altLang="en-US" sz="1400" b="1" dirty="0">
                <a:latin typeface="Times New Roman" panose="02020603050405020304" pitchFamily="18" charset="0"/>
                <a:cs typeface="Times New Roman" panose="02020603050405020304" pitchFamily="18" charset="0"/>
              </a:rPr>
              <a:t>Payment</a:t>
            </a:r>
          </a:p>
        </p:txBody>
      </p:sp>
      <p:cxnSp>
        <p:nvCxnSpPr>
          <p:cNvPr id="28" name="Elbow Connector 27"/>
          <p:cNvCxnSpPr/>
          <p:nvPr/>
        </p:nvCxnSpPr>
        <p:spPr bwMode="auto">
          <a:xfrm rot="16200000" flipH="1">
            <a:off x="2914548" y="4163855"/>
            <a:ext cx="1963074" cy="430400"/>
          </a:xfrm>
          <a:prstGeom prst="bentConnector3">
            <a:avLst>
              <a:gd name="adj1" fmla="val 50000"/>
            </a:avLst>
          </a:prstGeom>
          <a:solidFill>
            <a:srgbClr val="FFFFFF"/>
          </a:solidFill>
          <a:ln w="9525" cap="flat" cmpd="sng" algn="ctr">
            <a:solidFill>
              <a:srgbClr val="000000"/>
            </a:solidFill>
            <a:prstDash val="solid"/>
            <a:round/>
            <a:headEnd type="none" w="med" len="med"/>
            <a:tailEnd type="none" w="med" len="med"/>
          </a:ln>
          <a:effectLst/>
        </p:spPr>
      </p:cxnSp>
      <p:sp>
        <p:nvSpPr>
          <p:cNvPr id="29" name="Rectangle 23"/>
          <p:cNvSpPr>
            <a:spLocks noChangeArrowheads="1"/>
          </p:cNvSpPr>
          <p:nvPr/>
        </p:nvSpPr>
        <p:spPr bwMode="auto">
          <a:xfrm>
            <a:off x="866915" y="3779774"/>
            <a:ext cx="230425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a:solidFill>
                  <a:schemeClr val="tx1"/>
                </a:solidFill>
                <a:latin typeface="Arial" pitchFamily="34" charset="0"/>
                <a:cs typeface="Arial" pitchFamily="34" charset="0"/>
              </a:defRPr>
            </a:lvl1pPr>
            <a:lvl2pPr marL="4763">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1" algn="ctr" eaLnBrk="1" hangingPunct="1"/>
            <a:r>
              <a:rPr lang="en-US" altLang="en-US" sz="1200" b="1" i="1" dirty="0">
                <a:solidFill>
                  <a:srgbClr val="0066FF"/>
                </a:solidFill>
                <a:latin typeface="Times New Roman" panose="02020603050405020304" pitchFamily="18" charset="0"/>
                <a:cs typeface="Times New Roman" panose="02020603050405020304" pitchFamily="18" charset="0"/>
              </a:rPr>
              <a:t>Securities Settlements</a:t>
            </a:r>
          </a:p>
        </p:txBody>
      </p:sp>
      <p:sp>
        <p:nvSpPr>
          <p:cNvPr id="30" name="Rounded Rectangle 29"/>
          <p:cNvSpPr/>
          <p:nvPr/>
        </p:nvSpPr>
        <p:spPr bwMode="auto">
          <a:xfrm>
            <a:off x="6025546" y="1498064"/>
            <a:ext cx="1152128" cy="755005"/>
          </a:xfrm>
          <a:prstGeom prst="roundRect">
            <a:avLst/>
          </a:prstGeom>
          <a:solidFill>
            <a:srgbClr val="00B050"/>
          </a:solidFill>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NZ" sz="14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Exchange Member</a:t>
            </a:r>
          </a:p>
          <a:p>
            <a:pPr marL="0" marR="0" indent="0" algn="ctr" defTabSz="914400" rtl="0" eaLnBrk="1" fontAlgn="base" latinLnBrk="0" hangingPunct="1">
              <a:lnSpc>
                <a:spcPct val="100000"/>
              </a:lnSpc>
              <a:spcBef>
                <a:spcPct val="0"/>
              </a:spcBef>
              <a:spcAft>
                <a:spcPct val="0"/>
              </a:spcAft>
              <a:buClrTx/>
              <a:buSzTx/>
              <a:buFontTx/>
              <a:buNone/>
              <a:tabLst/>
            </a:pPr>
            <a:r>
              <a:rPr lang="en-NZ" sz="1400" b="1" dirty="0">
                <a:solidFill>
                  <a:schemeClr val="bg1"/>
                </a:solidFill>
                <a:latin typeface="Times New Roman" panose="02020603050405020304" pitchFamily="18" charset="0"/>
                <a:cs typeface="Times New Roman" panose="02020603050405020304" pitchFamily="18" charset="0"/>
              </a:rPr>
              <a:t>Type 1</a:t>
            </a:r>
            <a:endParaRPr kumimoji="0" lang="en-NZ" sz="14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sp>
        <p:nvSpPr>
          <p:cNvPr id="31" name="Rounded Rectangle 30"/>
          <p:cNvSpPr/>
          <p:nvPr/>
        </p:nvSpPr>
        <p:spPr bwMode="auto">
          <a:xfrm>
            <a:off x="7388492" y="1498064"/>
            <a:ext cx="1152128" cy="755005"/>
          </a:xfrm>
          <a:prstGeom prst="roundRect">
            <a:avLst/>
          </a:prstGeom>
          <a:solidFill>
            <a:srgbClr val="00B050"/>
          </a:solidFill>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NZ" sz="1400" b="1" dirty="0">
                <a:solidFill>
                  <a:schemeClr val="bg1"/>
                </a:solidFill>
                <a:latin typeface="Times New Roman" panose="02020603050405020304" pitchFamily="18" charset="0"/>
                <a:cs typeface="Times New Roman" panose="02020603050405020304" pitchFamily="18" charset="0"/>
              </a:rPr>
              <a:t>Exchange Member</a:t>
            </a:r>
          </a:p>
          <a:p>
            <a:pPr algn="ctr"/>
            <a:r>
              <a:rPr lang="en-NZ" sz="1400" b="1" dirty="0">
                <a:solidFill>
                  <a:schemeClr val="bg1"/>
                </a:solidFill>
                <a:latin typeface="Times New Roman" panose="02020603050405020304" pitchFamily="18" charset="0"/>
                <a:cs typeface="Times New Roman" panose="02020603050405020304" pitchFamily="18" charset="0"/>
              </a:rPr>
              <a:t>Type 2</a:t>
            </a:r>
          </a:p>
        </p:txBody>
      </p:sp>
      <p:sp>
        <p:nvSpPr>
          <p:cNvPr id="32" name="Rounded Rectangle 31"/>
          <p:cNvSpPr/>
          <p:nvPr/>
        </p:nvSpPr>
        <p:spPr bwMode="auto">
          <a:xfrm>
            <a:off x="6025546" y="2642511"/>
            <a:ext cx="1152128" cy="755005"/>
          </a:xfrm>
          <a:prstGeom prst="roundRect">
            <a:avLst/>
          </a:prstGeom>
          <a:solidFill>
            <a:srgbClr val="086B94"/>
          </a:solidFill>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NZ" sz="1400" b="1" dirty="0">
                <a:solidFill>
                  <a:schemeClr val="bg1"/>
                </a:solidFill>
                <a:latin typeface="Times New Roman" panose="02020603050405020304" pitchFamily="18" charset="0"/>
                <a:cs typeface="Times New Roman" panose="02020603050405020304" pitchFamily="18" charset="0"/>
              </a:rPr>
              <a:t>GCM</a:t>
            </a:r>
          </a:p>
        </p:txBody>
      </p:sp>
      <p:sp>
        <p:nvSpPr>
          <p:cNvPr id="33" name="Rounded Rectangle 32"/>
          <p:cNvSpPr/>
          <p:nvPr/>
        </p:nvSpPr>
        <p:spPr bwMode="auto">
          <a:xfrm>
            <a:off x="7388492" y="2642511"/>
            <a:ext cx="1152128" cy="755005"/>
          </a:xfrm>
          <a:prstGeom prst="roundRect">
            <a:avLst/>
          </a:prstGeom>
          <a:solidFill>
            <a:srgbClr val="086B94"/>
          </a:solidFill>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NZ" sz="1400" b="1" dirty="0">
                <a:solidFill>
                  <a:schemeClr val="bg1"/>
                </a:solidFill>
                <a:latin typeface="Times New Roman" panose="02020603050405020304" pitchFamily="18" charset="0"/>
                <a:cs typeface="Times New Roman" panose="02020603050405020304" pitchFamily="18" charset="0"/>
              </a:rPr>
              <a:t>DCM</a:t>
            </a:r>
          </a:p>
        </p:txBody>
      </p:sp>
      <p:sp>
        <p:nvSpPr>
          <p:cNvPr id="34" name="Rounded Rectangle 33"/>
          <p:cNvSpPr/>
          <p:nvPr/>
        </p:nvSpPr>
        <p:spPr bwMode="auto">
          <a:xfrm>
            <a:off x="6025546" y="3886944"/>
            <a:ext cx="1152128" cy="755005"/>
          </a:xfrm>
          <a:prstGeom prst="roundRect">
            <a:avLst/>
          </a:prstGeom>
          <a:solidFill>
            <a:srgbClr val="7030A0"/>
          </a:solidFill>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NZ" sz="1400" b="1" dirty="0">
                <a:solidFill>
                  <a:schemeClr val="bg1"/>
                </a:solidFill>
                <a:latin typeface="Times New Roman" panose="02020603050405020304" pitchFamily="18" charset="0"/>
                <a:cs typeface="Times New Roman" panose="02020603050405020304" pitchFamily="18" charset="0"/>
              </a:rPr>
              <a:t>CSD Member</a:t>
            </a:r>
          </a:p>
          <a:p>
            <a:pPr algn="ctr"/>
            <a:r>
              <a:rPr lang="en-NZ" sz="1400" b="1" dirty="0">
                <a:solidFill>
                  <a:schemeClr val="bg1"/>
                </a:solidFill>
                <a:latin typeface="Times New Roman" panose="02020603050405020304" pitchFamily="18" charset="0"/>
                <a:cs typeface="Times New Roman" panose="02020603050405020304" pitchFamily="18" charset="0"/>
              </a:rPr>
              <a:t>Type 1</a:t>
            </a:r>
          </a:p>
        </p:txBody>
      </p:sp>
      <p:sp>
        <p:nvSpPr>
          <p:cNvPr id="35" name="Rounded Rectangle 34"/>
          <p:cNvSpPr/>
          <p:nvPr/>
        </p:nvSpPr>
        <p:spPr bwMode="auto">
          <a:xfrm>
            <a:off x="7388492" y="3886944"/>
            <a:ext cx="1152128" cy="755005"/>
          </a:xfrm>
          <a:prstGeom prst="roundRect">
            <a:avLst/>
          </a:prstGeom>
          <a:solidFill>
            <a:srgbClr val="7030A0"/>
          </a:solidFill>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NZ" sz="1400" b="1" dirty="0">
                <a:solidFill>
                  <a:schemeClr val="bg1"/>
                </a:solidFill>
                <a:latin typeface="Times New Roman" panose="02020603050405020304" pitchFamily="18" charset="0"/>
                <a:cs typeface="Times New Roman" panose="02020603050405020304" pitchFamily="18" charset="0"/>
              </a:rPr>
              <a:t>CSD Member</a:t>
            </a:r>
          </a:p>
          <a:p>
            <a:pPr algn="ctr"/>
            <a:r>
              <a:rPr lang="en-NZ" sz="1400" b="1" dirty="0">
                <a:solidFill>
                  <a:schemeClr val="bg1"/>
                </a:solidFill>
                <a:latin typeface="Times New Roman" panose="02020603050405020304" pitchFamily="18" charset="0"/>
                <a:cs typeface="Times New Roman" panose="02020603050405020304" pitchFamily="18" charset="0"/>
              </a:rPr>
              <a:t>Type 2</a:t>
            </a:r>
          </a:p>
        </p:txBody>
      </p:sp>
      <p:cxnSp>
        <p:nvCxnSpPr>
          <p:cNvPr id="36" name="Straight Connector 35"/>
          <p:cNvCxnSpPr/>
          <p:nvPr/>
        </p:nvCxnSpPr>
        <p:spPr bwMode="auto">
          <a:xfrm>
            <a:off x="5127985" y="1014880"/>
            <a:ext cx="0" cy="5307720"/>
          </a:xfrm>
          <a:prstGeom prst="line">
            <a:avLst/>
          </a:prstGeom>
          <a:solidFill>
            <a:srgbClr val="FFFFFF"/>
          </a:solidFill>
          <a:ln w="9525" cap="flat" cmpd="sng" algn="ctr">
            <a:solidFill>
              <a:schemeClr val="accent2">
                <a:lumMod val="75000"/>
              </a:schemeClr>
            </a:solidFill>
            <a:prstDash val="sysDash"/>
            <a:round/>
            <a:headEnd type="none" w="med" len="med"/>
            <a:tailEnd type="none" w="med" len="med"/>
          </a:ln>
          <a:effectLst/>
        </p:spPr>
      </p:cxnSp>
      <p:cxnSp>
        <p:nvCxnSpPr>
          <p:cNvPr id="37" name="Elbow Connector 36"/>
          <p:cNvCxnSpPr>
            <a:endCxn id="24" idx="0"/>
          </p:cNvCxnSpPr>
          <p:nvPr/>
        </p:nvCxnSpPr>
        <p:spPr bwMode="auto">
          <a:xfrm rot="5400000">
            <a:off x="2468413" y="3567509"/>
            <a:ext cx="712968" cy="325854"/>
          </a:xfrm>
          <a:prstGeom prst="bentConnector3">
            <a:avLst>
              <a:gd name="adj1" fmla="val 50000"/>
            </a:avLst>
          </a:prstGeom>
          <a:solidFill>
            <a:srgbClr val="FFFFFF"/>
          </a:solidFill>
          <a:ln w="9525" cap="flat" cmpd="sng" algn="ctr">
            <a:solidFill>
              <a:srgbClr val="000000"/>
            </a:solidFill>
            <a:prstDash val="solid"/>
            <a:round/>
            <a:headEnd type="none" w="med" len="med"/>
            <a:tailEnd type="none" w="med" len="med"/>
          </a:ln>
          <a:effectLst/>
        </p:spPr>
      </p:cxnSp>
      <p:sp>
        <p:nvSpPr>
          <p:cNvPr id="38" name="Oval 37"/>
          <p:cNvSpPr/>
          <p:nvPr/>
        </p:nvSpPr>
        <p:spPr bwMode="auto">
          <a:xfrm>
            <a:off x="2511612" y="1714088"/>
            <a:ext cx="1484324" cy="458002"/>
          </a:xfrm>
          <a:prstGeom prst="ellipse">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NZ" sz="24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39" name="Rectangle 38"/>
          <p:cNvSpPr/>
          <p:nvPr/>
        </p:nvSpPr>
        <p:spPr>
          <a:xfrm>
            <a:off x="1873089" y="908720"/>
            <a:ext cx="2515074" cy="510966"/>
          </a:xfrm>
          <a:prstGeom prst="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a:solidFill>
                  <a:schemeClr val="tx1"/>
                </a:solidFill>
                <a:latin typeface="Times New Roman" panose="02020603050405020304" pitchFamily="18" charset="0"/>
                <a:cs typeface="Times New Roman" panose="02020603050405020304" pitchFamily="18" charset="0"/>
              </a:rPr>
              <a:t>FMIs and Exchange</a:t>
            </a:r>
          </a:p>
        </p:txBody>
      </p:sp>
      <p:sp>
        <p:nvSpPr>
          <p:cNvPr id="40" name="Oval 39"/>
          <p:cNvSpPr/>
          <p:nvPr/>
        </p:nvSpPr>
        <p:spPr bwMode="auto">
          <a:xfrm>
            <a:off x="5798759" y="1498064"/>
            <a:ext cx="1484324" cy="807765"/>
          </a:xfrm>
          <a:prstGeom prst="ellipse">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NZ"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41" name="Oval 40"/>
          <p:cNvSpPr/>
          <p:nvPr/>
        </p:nvSpPr>
        <p:spPr bwMode="auto">
          <a:xfrm>
            <a:off x="3229656" y="3047918"/>
            <a:ext cx="386402" cy="276477"/>
          </a:xfrm>
          <a:prstGeom prst="ellipse">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NZ"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42" name="Oval 41"/>
          <p:cNvSpPr/>
          <p:nvPr/>
        </p:nvSpPr>
        <p:spPr bwMode="auto">
          <a:xfrm>
            <a:off x="1835696" y="4055005"/>
            <a:ext cx="1665613" cy="771347"/>
          </a:xfrm>
          <a:prstGeom prst="ellipse">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NZ"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
        <p:nvSpPr>
          <p:cNvPr id="43" name="Rectangle 42"/>
          <p:cNvSpPr/>
          <p:nvPr/>
        </p:nvSpPr>
        <p:spPr>
          <a:xfrm>
            <a:off x="7942435" y="6096117"/>
            <a:ext cx="970045" cy="274976"/>
          </a:xfrm>
          <a:prstGeom prst="rect">
            <a:avLst/>
          </a:prstGeom>
        </p:spPr>
        <p:txBody>
          <a:bodyPr wrap="square">
            <a:spAutoFit/>
          </a:bodyPr>
          <a:lstStyle/>
          <a:p>
            <a:r>
              <a:rPr lang="en-GB" sz="1200" dirty="0">
                <a:latin typeface="Times New Roman" panose="02020603050405020304" pitchFamily="18" charset="0"/>
                <a:cs typeface="Times New Roman" panose="02020603050405020304" pitchFamily="18" charset="0"/>
              </a:rPr>
              <a:t>Existing</a:t>
            </a:r>
            <a:endParaRPr lang="en-NZ" sz="1200" dirty="0">
              <a:latin typeface="Times New Roman" panose="02020603050405020304" pitchFamily="18" charset="0"/>
              <a:cs typeface="Times New Roman" panose="02020603050405020304" pitchFamily="18" charset="0"/>
            </a:endParaRPr>
          </a:p>
        </p:txBody>
      </p:sp>
      <p:sp>
        <p:nvSpPr>
          <p:cNvPr id="44" name="Rectangle 2"/>
          <p:cNvSpPr txBox="1">
            <a:spLocks noChangeArrowheads="1"/>
          </p:cNvSpPr>
          <p:nvPr/>
        </p:nvSpPr>
        <p:spPr>
          <a:xfrm>
            <a:off x="76200" y="188640"/>
            <a:ext cx="8275203" cy="485893"/>
          </a:xfrm>
          <a:prstGeom prst="rect">
            <a:avLst/>
          </a:prstGeom>
        </p:spPr>
        <p:txBody>
          <a:bodyPr>
            <a:noAutofit/>
          </a:bodyPr>
          <a:lstStyle>
            <a:lvl1pPr algn="l" defTabSz="844083" rtl="0" eaLnBrk="1" latinLnBrk="0" hangingPunct="1">
              <a:spcBef>
                <a:spcPct val="0"/>
              </a:spcBef>
              <a:buNone/>
              <a:defRPr sz="2215" b="1" kern="1200">
                <a:solidFill>
                  <a:srgbClr val="002060"/>
                </a:solidFill>
                <a:latin typeface="+mj-lt"/>
                <a:ea typeface="+mj-ea"/>
                <a:cs typeface="+mj-cs"/>
              </a:defRPr>
            </a:lvl1pPr>
          </a:lstStyle>
          <a:p>
            <a:pPr algn="ctr"/>
            <a:r>
              <a:rPr lang="en-US" sz="2000" dirty="0">
                <a:solidFill>
                  <a:schemeClr val="tx2">
                    <a:lumMod val="50000"/>
                  </a:schemeClr>
                </a:solidFill>
                <a:latin typeface="Times New Roman" panose="02020603050405020304" pitchFamily="18" charset="0"/>
                <a:cs typeface="Times New Roman" panose="02020603050405020304" pitchFamily="18" charset="0"/>
              </a:rPr>
              <a:t>Financial Market Infrastructures </a:t>
            </a:r>
          </a:p>
        </p:txBody>
      </p:sp>
      <p:sp>
        <p:nvSpPr>
          <p:cNvPr id="46" name="Oval 45"/>
          <p:cNvSpPr/>
          <p:nvPr/>
        </p:nvSpPr>
        <p:spPr bwMode="auto">
          <a:xfrm>
            <a:off x="7871488" y="6110860"/>
            <a:ext cx="959829" cy="245490"/>
          </a:xfrm>
          <a:prstGeom prst="ellipse">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NZ"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78597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sp>
        <p:nvSpPr>
          <p:cNvPr id="20" name="Arrow: Pentagon 3">
            <a:extLst>
              <a:ext uri="{FF2B5EF4-FFF2-40B4-BE49-F238E27FC236}">
                <a16:creationId xmlns:a16="http://schemas.microsoft.com/office/drawing/2014/main" id="{2E5B356C-757C-4D9C-861D-E0DDBFFFD035}"/>
              </a:ext>
            </a:extLst>
          </p:cNvPr>
          <p:cNvSpPr/>
          <p:nvPr/>
        </p:nvSpPr>
        <p:spPr>
          <a:xfrm>
            <a:off x="757270" y="1449997"/>
            <a:ext cx="4800600" cy="533400"/>
          </a:xfrm>
          <a:prstGeom prst="homePlate">
            <a:avLst/>
          </a:prstGeom>
          <a:solidFill>
            <a:srgbClr val="B295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ysClr val="windowText" lastClr="000000"/>
                </a:solidFill>
                <a:latin typeface="Times New Roman" panose="02020603050405020304" pitchFamily="18" charset="0"/>
                <a:cs typeface="Times New Roman" panose="02020603050405020304" pitchFamily="18" charset="0"/>
              </a:rPr>
              <a:t>Multilateral system (participants)</a:t>
            </a:r>
          </a:p>
        </p:txBody>
      </p:sp>
      <p:sp>
        <p:nvSpPr>
          <p:cNvPr id="21" name="Arrow: Pentagon 4">
            <a:extLst>
              <a:ext uri="{FF2B5EF4-FFF2-40B4-BE49-F238E27FC236}">
                <a16:creationId xmlns:a16="http://schemas.microsoft.com/office/drawing/2014/main" id="{D084283D-ECF8-4009-958B-6EA642B800E3}"/>
              </a:ext>
            </a:extLst>
          </p:cNvPr>
          <p:cNvSpPr/>
          <p:nvPr/>
        </p:nvSpPr>
        <p:spPr>
          <a:xfrm>
            <a:off x="757270" y="1992068"/>
            <a:ext cx="5979637" cy="533400"/>
          </a:xfrm>
          <a:prstGeom prst="homePlat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ysClr val="windowText" lastClr="000000"/>
                </a:solidFill>
                <a:latin typeface="Times New Roman" panose="02020603050405020304" pitchFamily="18" charset="0"/>
                <a:cs typeface="Times New Roman" panose="02020603050405020304" pitchFamily="18" charset="0"/>
              </a:rPr>
              <a:t>System is run by an (operator) </a:t>
            </a:r>
          </a:p>
        </p:txBody>
      </p:sp>
      <p:sp>
        <p:nvSpPr>
          <p:cNvPr id="22" name="Arrow: Pentagon 5">
            <a:extLst>
              <a:ext uri="{FF2B5EF4-FFF2-40B4-BE49-F238E27FC236}">
                <a16:creationId xmlns:a16="http://schemas.microsoft.com/office/drawing/2014/main" id="{1A933215-940D-45EB-92CA-9C70AB2CBAB5}"/>
              </a:ext>
            </a:extLst>
          </p:cNvPr>
          <p:cNvSpPr/>
          <p:nvPr/>
        </p:nvSpPr>
        <p:spPr>
          <a:xfrm>
            <a:off x="757271" y="2514600"/>
            <a:ext cx="7396130" cy="533400"/>
          </a:xfrm>
          <a:prstGeom prst="homePlat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ysClr val="windowText" lastClr="000000"/>
                </a:solidFill>
                <a:latin typeface="Times New Roman" panose="02020603050405020304" pitchFamily="18" charset="0"/>
                <a:cs typeface="Times New Roman" panose="02020603050405020304" pitchFamily="18" charset="0"/>
              </a:rPr>
              <a:t>Used for settlement, </a:t>
            </a:r>
            <a:r>
              <a:rPr lang="en-US" dirty="0" smtClean="0">
                <a:solidFill>
                  <a:sysClr val="windowText" lastClr="000000"/>
                </a:solidFill>
                <a:latin typeface="Times New Roman" panose="02020603050405020304" pitchFamily="18" charset="0"/>
                <a:cs typeface="Times New Roman" panose="02020603050405020304" pitchFamily="18" charset="0"/>
              </a:rPr>
              <a:t>clearing</a:t>
            </a:r>
            <a:r>
              <a:rPr lang="en-US" dirty="0">
                <a:solidFill>
                  <a:sysClr val="windowText" lastClr="000000"/>
                </a:solidFill>
                <a:latin typeface="Times New Roman" panose="02020603050405020304" pitchFamily="18" charset="0"/>
                <a:cs typeface="Times New Roman" panose="02020603050405020304" pitchFamily="18" charset="0"/>
              </a:rPr>
              <a:t>,</a:t>
            </a:r>
            <a:r>
              <a:rPr lang="en-US" dirty="0" smtClean="0">
                <a:solidFill>
                  <a:sysClr val="windowText" lastClr="000000"/>
                </a:solidFill>
                <a:latin typeface="Times New Roman" panose="02020603050405020304" pitchFamily="18" charset="0"/>
                <a:cs typeface="Times New Roman" panose="02020603050405020304" pitchFamily="18" charset="0"/>
              </a:rPr>
              <a:t> </a:t>
            </a:r>
            <a:r>
              <a:rPr lang="en-US" dirty="0">
                <a:solidFill>
                  <a:sysClr val="windowText" lastClr="000000"/>
                </a:solidFill>
                <a:latin typeface="Times New Roman" panose="02020603050405020304" pitchFamily="18" charset="0"/>
                <a:cs typeface="Times New Roman" panose="02020603050405020304" pitchFamily="18" charset="0"/>
              </a:rPr>
              <a:t>or recording of transactions</a:t>
            </a:r>
          </a:p>
        </p:txBody>
      </p:sp>
      <p:sp>
        <p:nvSpPr>
          <p:cNvPr id="23" name="Flowchart: Process 22">
            <a:extLst>
              <a:ext uri="{FF2B5EF4-FFF2-40B4-BE49-F238E27FC236}">
                <a16:creationId xmlns:a16="http://schemas.microsoft.com/office/drawing/2014/main" id="{0F45FC5E-25EE-4694-BA73-3A080208F9A5}"/>
              </a:ext>
            </a:extLst>
          </p:cNvPr>
          <p:cNvSpPr/>
          <p:nvPr/>
        </p:nvSpPr>
        <p:spPr>
          <a:xfrm>
            <a:off x="757270" y="3048000"/>
            <a:ext cx="7167530" cy="2667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4" name="Oval 23">
            <a:extLst>
              <a:ext uri="{FF2B5EF4-FFF2-40B4-BE49-F238E27FC236}">
                <a16:creationId xmlns:a16="http://schemas.microsoft.com/office/drawing/2014/main" id="{9A11EE67-850A-4778-AD99-EA00DC67AC80}"/>
              </a:ext>
            </a:extLst>
          </p:cNvPr>
          <p:cNvSpPr/>
          <p:nvPr/>
        </p:nvSpPr>
        <p:spPr>
          <a:xfrm>
            <a:off x="1905000" y="3300917"/>
            <a:ext cx="1768103" cy="1752493"/>
          </a:xfrm>
          <a:prstGeom prst="ellipse">
            <a:avLst/>
          </a:prstGeom>
          <a:solidFill>
            <a:schemeClr val="bg1">
              <a:alpha val="5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Times New Roman" panose="02020603050405020304" pitchFamily="18" charset="0"/>
                <a:cs typeface="Times New Roman" panose="02020603050405020304" pitchFamily="18" charset="0"/>
              </a:rPr>
              <a:t>Rules</a:t>
            </a:r>
          </a:p>
        </p:txBody>
      </p:sp>
      <p:sp>
        <p:nvSpPr>
          <p:cNvPr id="25" name="Oval 24">
            <a:extLst>
              <a:ext uri="{FF2B5EF4-FFF2-40B4-BE49-F238E27FC236}">
                <a16:creationId xmlns:a16="http://schemas.microsoft.com/office/drawing/2014/main" id="{4B0AEAFA-5B06-4EF8-9568-B8F6D57D8CF2}"/>
              </a:ext>
            </a:extLst>
          </p:cNvPr>
          <p:cNvSpPr/>
          <p:nvPr/>
        </p:nvSpPr>
        <p:spPr>
          <a:xfrm>
            <a:off x="4572000" y="3283575"/>
            <a:ext cx="1768103" cy="1752493"/>
          </a:xfrm>
          <a:prstGeom prst="ellipse">
            <a:avLst/>
          </a:prstGeom>
          <a:solidFill>
            <a:schemeClr val="bg1">
              <a:alpha val="5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Times New Roman" panose="02020603050405020304" pitchFamily="18" charset="0"/>
                <a:cs typeface="Times New Roman" panose="02020603050405020304" pitchFamily="18" charset="0"/>
              </a:rPr>
              <a:t>Procedures</a:t>
            </a:r>
          </a:p>
        </p:txBody>
      </p:sp>
      <p:sp>
        <p:nvSpPr>
          <p:cNvPr id="26" name="Oval 25">
            <a:extLst>
              <a:ext uri="{FF2B5EF4-FFF2-40B4-BE49-F238E27FC236}">
                <a16:creationId xmlns:a16="http://schemas.microsoft.com/office/drawing/2014/main" id="{8244829F-41BC-4638-815B-51105E80B48B}"/>
              </a:ext>
            </a:extLst>
          </p:cNvPr>
          <p:cNvSpPr/>
          <p:nvPr/>
        </p:nvSpPr>
        <p:spPr>
          <a:xfrm>
            <a:off x="3196475" y="3836945"/>
            <a:ext cx="1768103" cy="1752493"/>
          </a:xfrm>
          <a:prstGeom prst="ellipse">
            <a:avLst/>
          </a:prstGeom>
          <a:solidFill>
            <a:schemeClr val="bg1">
              <a:alpha val="57000"/>
            </a:schemeClr>
          </a:solidFill>
          <a:ln>
            <a:solidFill>
              <a:srgbClr val="B2951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Times New Roman" panose="02020603050405020304" pitchFamily="18" charset="0"/>
                <a:cs typeface="Times New Roman" panose="02020603050405020304" pitchFamily="18" charset="0"/>
              </a:rPr>
              <a:t>Tech. </a:t>
            </a:r>
          </a:p>
          <a:p>
            <a:pPr algn="ctr"/>
            <a:r>
              <a:rPr lang="en-US" sz="1400" dirty="0">
                <a:solidFill>
                  <a:schemeClr val="tx1"/>
                </a:solidFill>
                <a:latin typeface="Times New Roman" panose="02020603050405020304" pitchFamily="18" charset="0"/>
                <a:cs typeface="Times New Roman" panose="02020603050405020304" pitchFamily="18" charset="0"/>
              </a:rPr>
              <a:t>Infrastructure</a:t>
            </a:r>
          </a:p>
        </p:txBody>
      </p:sp>
      <p:sp>
        <p:nvSpPr>
          <p:cNvPr id="27" name="Oval 26">
            <a:extLst>
              <a:ext uri="{FF2B5EF4-FFF2-40B4-BE49-F238E27FC236}">
                <a16:creationId xmlns:a16="http://schemas.microsoft.com/office/drawing/2014/main" id="{3B0E2E8E-44C3-4632-B84D-76F66FE78347}"/>
              </a:ext>
            </a:extLst>
          </p:cNvPr>
          <p:cNvSpPr/>
          <p:nvPr/>
        </p:nvSpPr>
        <p:spPr>
          <a:xfrm>
            <a:off x="6004708" y="3834317"/>
            <a:ext cx="1768103" cy="1752493"/>
          </a:xfrm>
          <a:prstGeom prst="ellipse">
            <a:avLst/>
          </a:prstGeom>
          <a:solidFill>
            <a:schemeClr val="bg1">
              <a:alpha val="57000"/>
            </a:schemeClr>
          </a:solidFill>
          <a:ln>
            <a:solidFill>
              <a:srgbClr val="B2951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Times New Roman" panose="02020603050405020304" pitchFamily="18" charset="0"/>
                <a:cs typeface="Times New Roman" panose="02020603050405020304" pitchFamily="18" charset="0"/>
              </a:rPr>
              <a:t>Risk </a:t>
            </a:r>
            <a:r>
              <a:rPr lang="en-US" sz="1400" dirty="0" smtClean="0">
                <a:solidFill>
                  <a:schemeClr val="tx1"/>
                </a:solidFill>
                <a:latin typeface="Times New Roman" panose="02020603050405020304" pitchFamily="18" charset="0"/>
                <a:cs typeface="Times New Roman" panose="02020603050405020304" pitchFamily="18" charset="0"/>
              </a:rPr>
              <a:t>Management</a:t>
            </a:r>
            <a:endParaRPr lang="en-US" sz="1400" dirty="0">
              <a:solidFill>
                <a:schemeClr val="tx1"/>
              </a:solidFill>
              <a:latin typeface="Times New Roman" panose="02020603050405020304" pitchFamily="18" charset="0"/>
              <a:cs typeface="Times New Roman" panose="02020603050405020304" pitchFamily="18" charset="0"/>
            </a:endParaRPr>
          </a:p>
        </p:txBody>
      </p:sp>
      <p:sp>
        <p:nvSpPr>
          <p:cNvPr id="28" name="Rectangle: Rounded Corners 12">
            <a:extLst>
              <a:ext uri="{FF2B5EF4-FFF2-40B4-BE49-F238E27FC236}">
                <a16:creationId xmlns:a16="http://schemas.microsoft.com/office/drawing/2014/main" id="{5B19D5BA-6CA0-4FC2-AC4F-77C91321B126}"/>
              </a:ext>
            </a:extLst>
          </p:cNvPr>
          <p:cNvSpPr/>
          <p:nvPr/>
        </p:nvSpPr>
        <p:spPr>
          <a:xfrm rot="5400000">
            <a:off x="166036" y="4216141"/>
            <a:ext cx="2045219" cy="3429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Times New Roman" panose="02020603050405020304" pitchFamily="18" charset="0"/>
                <a:cs typeface="Times New Roman" panose="02020603050405020304" pitchFamily="18" charset="0"/>
              </a:rPr>
              <a:t>Centralized </a:t>
            </a:r>
          </a:p>
        </p:txBody>
      </p:sp>
      <p:sp>
        <p:nvSpPr>
          <p:cNvPr id="29" name="Title 1"/>
          <p:cNvSpPr>
            <a:spLocks noGrp="1"/>
          </p:cNvSpPr>
          <p:nvPr>
            <p:ph type="title"/>
          </p:nvPr>
        </p:nvSpPr>
        <p:spPr>
          <a:xfrm>
            <a:off x="498177" y="116632"/>
            <a:ext cx="5009927" cy="772679"/>
          </a:xfrm>
        </p:spPr>
        <p:txBody>
          <a:bodyPr>
            <a:normAutofit/>
          </a:bodyPr>
          <a:lstStyle/>
          <a:p>
            <a:pPr algn="l"/>
            <a:r>
              <a:rPr lang="en-US" sz="3000" dirty="0" smtClean="0">
                <a:solidFill>
                  <a:schemeClr val="tx2"/>
                </a:solidFill>
                <a:cs typeface="mohammad bold art 1" pitchFamily="2" charset="-78"/>
              </a:rPr>
              <a:t>What is an FMI?</a:t>
            </a:r>
            <a:endParaRPr lang="en-US" sz="3000" dirty="0">
              <a:solidFill>
                <a:schemeClr val="tx2"/>
              </a:solidFill>
              <a:cs typeface="mohammad bold art 1" pitchFamily="2" charset="-78"/>
            </a:endParaRPr>
          </a:p>
        </p:txBody>
      </p:sp>
      <p:cxnSp>
        <p:nvCxnSpPr>
          <p:cNvPr id="30" name="Straight Connector 29"/>
          <p:cNvCxnSpPr/>
          <p:nvPr/>
        </p:nvCxnSpPr>
        <p:spPr>
          <a:xfrm>
            <a:off x="533400" y="83671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14751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36041"/>
            <a:ext cx="4800055" cy="772679"/>
          </a:xfrm>
        </p:spPr>
        <p:txBody>
          <a:bodyPr>
            <a:normAutofit/>
          </a:bodyPr>
          <a:lstStyle/>
          <a:p>
            <a:pPr algn="l"/>
            <a:r>
              <a:rPr lang="en-US" sz="3000" dirty="0" smtClean="0">
                <a:solidFill>
                  <a:schemeClr val="tx2"/>
                </a:solidFill>
                <a:cs typeface="mohammad bold art 1" pitchFamily="2" charset="-78"/>
              </a:rPr>
              <a:t>Clearing Members</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30</a:t>
            </a:fld>
            <a:endParaRPr lang="en-US" dirty="0"/>
          </a:p>
        </p:txBody>
      </p:sp>
      <p:cxnSp>
        <p:nvCxnSpPr>
          <p:cNvPr id="12" name="Straight Connector 11"/>
          <p:cNvCxnSpPr/>
          <p:nvPr/>
        </p:nvCxnSpPr>
        <p:spPr>
          <a:xfrm>
            <a:off x="533400" y="853734"/>
            <a:ext cx="4970512" cy="635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sp>
        <p:nvSpPr>
          <p:cNvPr id="8" name="TextBox 7"/>
          <p:cNvSpPr txBox="1"/>
          <p:nvPr/>
        </p:nvSpPr>
        <p:spPr>
          <a:xfrm>
            <a:off x="345504" y="1196752"/>
            <a:ext cx="8493696" cy="5013850"/>
          </a:xfrm>
          <a:prstGeom prst="rect">
            <a:avLst/>
          </a:prstGeom>
          <a:noFill/>
        </p:spPr>
        <p:txBody>
          <a:bodyPr wrap="square" tIns="90000" bIns="90000" rtlCol="0" anchor="t">
            <a:spAutoFit/>
          </a:bodyPr>
          <a:lstStyle/>
          <a:p>
            <a:pPr marL="285750" indent="-285750" algn="just">
              <a:lnSpc>
                <a:spcPct val="150000"/>
              </a:lnSpc>
              <a:buClr>
                <a:srgbClr val="002060"/>
              </a:buClr>
              <a:buFont typeface="Arial" panose="020B0604020202020204" pitchFamily="34" charset="0"/>
              <a:buChar char="•"/>
            </a:pPr>
            <a:r>
              <a:rPr lang="en-US" altLang="en-US" sz="2000" b="1" dirty="0">
                <a:latin typeface="Times New Roman" panose="02020603050405020304" pitchFamily="18" charset="0"/>
                <a:cs typeface="Times New Roman" panose="02020603050405020304" pitchFamily="18" charset="0"/>
              </a:rPr>
              <a:t>General clearing member (GCM)</a:t>
            </a:r>
          </a:p>
          <a:p>
            <a:pPr marL="742950" lvl="1" indent="-285750" algn="just">
              <a:lnSpc>
                <a:spcPct val="150000"/>
              </a:lnSpc>
              <a:buClr>
                <a:srgbClr val="002060"/>
              </a:buClr>
              <a:buFont typeface="Arial" panose="020B0604020202020204" pitchFamily="34" charset="0"/>
              <a:buChar char="•"/>
            </a:pPr>
            <a:r>
              <a:rPr lang="en-US" altLang="en-US" sz="2000" dirty="0">
                <a:latin typeface="Times New Roman" panose="02020603050405020304" pitchFamily="18" charset="0"/>
                <a:cs typeface="Times New Roman" panose="02020603050405020304" pitchFamily="18" charset="0"/>
              </a:rPr>
              <a:t>Clears his trades, those of his clients as well as those of non-clearing members.</a:t>
            </a:r>
          </a:p>
          <a:p>
            <a:pPr marL="285750" indent="-285750" algn="just">
              <a:lnSpc>
                <a:spcPct val="150000"/>
              </a:lnSpc>
              <a:buClr>
                <a:srgbClr val="002060"/>
              </a:buClr>
              <a:buFont typeface="Arial" panose="020B0604020202020204" pitchFamily="34" charset="0"/>
              <a:buChar char="•"/>
            </a:pPr>
            <a:endParaRPr lang="en-US" altLang="en-US" sz="2000" dirty="0">
              <a:latin typeface="Times New Roman" panose="02020603050405020304" pitchFamily="18" charset="0"/>
              <a:cs typeface="Times New Roman" panose="02020603050405020304" pitchFamily="18" charset="0"/>
            </a:endParaRPr>
          </a:p>
          <a:p>
            <a:pPr marL="285750" indent="-285750" algn="just">
              <a:lnSpc>
                <a:spcPct val="150000"/>
              </a:lnSpc>
              <a:buClr>
                <a:srgbClr val="002060"/>
              </a:buClr>
              <a:buFont typeface="Arial" panose="020B0604020202020204" pitchFamily="34" charset="0"/>
              <a:buChar char="•"/>
            </a:pPr>
            <a:r>
              <a:rPr lang="en-US" altLang="en-US" sz="2000" b="1" dirty="0">
                <a:latin typeface="Times New Roman" panose="02020603050405020304" pitchFamily="18" charset="0"/>
                <a:cs typeface="Times New Roman" panose="02020603050405020304" pitchFamily="18" charset="0"/>
              </a:rPr>
              <a:t>Direct clearing member (DCM)</a:t>
            </a:r>
          </a:p>
          <a:p>
            <a:pPr marL="742950" lvl="1" indent="-285750" algn="just">
              <a:lnSpc>
                <a:spcPct val="150000"/>
              </a:lnSpc>
              <a:buClr>
                <a:srgbClr val="002060"/>
              </a:buClr>
              <a:buFont typeface="Arial" panose="020B0604020202020204" pitchFamily="34" charset="0"/>
              <a:buChar char="•"/>
            </a:pPr>
            <a:r>
              <a:rPr lang="en-US" altLang="en-US" sz="2000" dirty="0">
                <a:latin typeface="Times New Roman" panose="02020603050405020304" pitchFamily="18" charset="0"/>
                <a:cs typeface="Times New Roman" panose="02020603050405020304" pitchFamily="18" charset="0"/>
              </a:rPr>
              <a:t>Clears his trades and those of his clients.</a:t>
            </a:r>
          </a:p>
          <a:p>
            <a:pPr marL="285750" indent="-285750" algn="just">
              <a:lnSpc>
                <a:spcPct val="150000"/>
              </a:lnSpc>
              <a:buClr>
                <a:srgbClr val="002060"/>
              </a:buClr>
              <a:buFont typeface="Arial" panose="020B0604020202020204" pitchFamily="34" charset="0"/>
              <a:buChar char="•"/>
            </a:pPr>
            <a:endParaRPr lang="en-US" altLang="en-US" sz="2000" dirty="0">
              <a:latin typeface="Times New Roman" panose="02020603050405020304" pitchFamily="18" charset="0"/>
              <a:cs typeface="Times New Roman" panose="02020603050405020304" pitchFamily="18" charset="0"/>
            </a:endParaRPr>
          </a:p>
          <a:p>
            <a:pPr marL="285750" indent="-285750" algn="just">
              <a:lnSpc>
                <a:spcPct val="150000"/>
              </a:lnSpc>
              <a:buClr>
                <a:srgbClr val="002060"/>
              </a:buClr>
              <a:buFont typeface="Arial" panose="020B0604020202020204" pitchFamily="34" charset="0"/>
              <a:buChar char="•"/>
            </a:pPr>
            <a:r>
              <a:rPr lang="en-US" altLang="en-US" sz="2000" b="1" dirty="0">
                <a:latin typeface="Times New Roman" panose="02020603050405020304" pitchFamily="18" charset="0"/>
                <a:cs typeface="Times New Roman" panose="02020603050405020304" pitchFamily="18" charset="0"/>
              </a:rPr>
              <a:t>Non-clearing member (NCM)</a:t>
            </a:r>
          </a:p>
          <a:p>
            <a:pPr marL="742950" lvl="1" indent="-285750" algn="just">
              <a:lnSpc>
                <a:spcPct val="150000"/>
              </a:lnSpc>
              <a:buClr>
                <a:srgbClr val="002060"/>
              </a:buClr>
              <a:buFont typeface="Arial" panose="020B0604020202020204" pitchFamily="34" charset="0"/>
              <a:buChar char="•"/>
            </a:pPr>
            <a:r>
              <a:rPr lang="en-US" altLang="en-US" sz="2000" dirty="0">
                <a:latin typeface="Times New Roman" panose="02020603050405020304" pitchFamily="18" charset="0"/>
                <a:cs typeface="Times New Roman" panose="02020603050405020304" pitchFamily="18" charset="0"/>
              </a:rPr>
              <a:t>Clears his trades and those of his clients through a general clearing member.</a:t>
            </a:r>
          </a:p>
          <a:p>
            <a:pPr algn="just"/>
            <a:endParaRPr lang="en-US" sz="16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501208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36041"/>
            <a:ext cx="4800055" cy="772679"/>
          </a:xfrm>
        </p:spPr>
        <p:txBody>
          <a:bodyPr>
            <a:normAutofit/>
          </a:bodyPr>
          <a:lstStyle/>
          <a:p>
            <a:pPr algn="l"/>
            <a:r>
              <a:rPr lang="en-US" sz="3000" dirty="0" smtClean="0">
                <a:solidFill>
                  <a:schemeClr val="tx2"/>
                </a:solidFill>
                <a:cs typeface="mohammad bold art 1" pitchFamily="2" charset="-78"/>
              </a:rPr>
              <a:t>Risk </a:t>
            </a:r>
            <a:r>
              <a:rPr lang="en-US" sz="3000" dirty="0" err="1" smtClean="0">
                <a:solidFill>
                  <a:schemeClr val="tx2"/>
                </a:solidFill>
                <a:cs typeface="mohammad bold art 1" pitchFamily="2" charset="-78"/>
              </a:rPr>
              <a:t>Watrefall</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31</a:t>
            </a:fld>
            <a:endParaRPr lang="en-US" dirty="0"/>
          </a:p>
        </p:txBody>
      </p:sp>
      <p:cxnSp>
        <p:nvCxnSpPr>
          <p:cNvPr id="12" name="Straight Connector 11"/>
          <p:cNvCxnSpPr/>
          <p:nvPr/>
        </p:nvCxnSpPr>
        <p:spPr>
          <a:xfrm>
            <a:off x="533400" y="853734"/>
            <a:ext cx="4970512" cy="635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sp>
        <p:nvSpPr>
          <p:cNvPr id="8" name="Rectangle 7"/>
          <p:cNvSpPr/>
          <p:nvPr/>
        </p:nvSpPr>
        <p:spPr>
          <a:xfrm>
            <a:off x="3132804" y="2334945"/>
            <a:ext cx="2358073" cy="368489"/>
          </a:xfrm>
          <a:prstGeom prst="rect">
            <a:avLst/>
          </a:prstGeom>
          <a:solidFill>
            <a:srgbClr val="ACC6D0"/>
          </a:solidFill>
          <a:ln w="9525">
            <a:solidFill>
              <a:srgbClr val="ACC6D0"/>
            </a:solidFill>
          </a:ln>
          <a:effectLst/>
        </p:spPr>
        <p:style>
          <a:lnRef idx="2">
            <a:schemeClr val="accent1">
              <a:shade val="50000"/>
            </a:schemeClr>
          </a:lnRef>
          <a:fillRef idx="1">
            <a:schemeClr val="accent1"/>
          </a:fillRef>
          <a:effectRef idx="0">
            <a:schemeClr val="accent1"/>
          </a:effectRef>
          <a:fontRef idx="minor">
            <a:schemeClr val="lt1"/>
          </a:fontRef>
        </p:style>
        <p:txBody>
          <a:bodyPr tIns="90000" bIns="90000" rtlCol="0" anchor="ctr" anchorCtr="0"/>
          <a:lstStyle/>
          <a:p>
            <a:pPr algn="ctr"/>
            <a:r>
              <a:rPr lang="en-ZA" sz="1200" b="1" dirty="0">
                <a:solidFill>
                  <a:srgbClr val="000000"/>
                </a:solidFill>
                <a:latin typeface="Times New Roman" panose="02020603050405020304" pitchFamily="18" charset="0"/>
                <a:cs typeface="Times New Roman" panose="02020603050405020304" pitchFamily="18" charset="0"/>
              </a:rPr>
              <a:t>Defaulting Member's Contribution to Default Fund</a:t>
            </a:r>
          </a:p>
        </p:txBody>
      </p:sp>
      <p:sp>
        <p:nvSpPr>
          <p:cNvPr id="11" name="Rectangle 10"/>
          <p:cNvSpPr/>
          <p:nvPr/>
        </p:nvSpPr>
        <p:spPr>
          <a:xfrm>
            <a:off x="1200090" y="1877118"/>
            <a:ext cx="1800000" cy="368489"/>
          </a:xfrm>
          <a:prstGeom prst="rect">
            <a:avLst/>
          </a:prstGeom>
          <a:solidFill>
            <a:srgbClr val="ACC6D0"/>
          </a:solidFill>
          <a:ln w="9525">
            <a:solidFill>
              <a:srgbClr val="ACC6D0"/>
            </a:solidFill>
          </a:ln>
          <a:effectLst/>
        </p:spPr>
        <p:style>
          <a:lnRef idx="2">
            <a:schemeClr val="accent1">
              <a:shade val="50000"/>
            </a:schemeClr>
          </a:lnRef>
          <a:fillRef idx="1">
            <a:schemeClr val="accent1"/>
          </a:fillRef>
          <a:effectRef idx="0">
            <a:schemeClr val="accent1"/>
          </a:effectRef>
          <a:fontRef idx="minor">
            <a:schemeClr val="lt1"/>
          </a:fontRef>
        </p:style>
        <p:txBody>
          <a:bodyPr tIns="90000" bIns="90000" rtlCol="0" anchor="ctr" anchorCtr="0"/>
          <a:lstStyle/>
          <a:p>
            <a:pPr algn="ctr"/>
            <a:r>
              <a:rPr lang="en-ZA" sz="1200" b="1" dirty="0">
                <a:solidFill>
                  <a:schemeClr val="tx1"/>
                </a:solidFill>
                <a:latin typeface="Times New Roman" panose="02020603050405020304" pitchFamily="18" charset="0"/>
                <a:cs typeface="Times New Roman" panose="02020603050405020304" pitchFamily="18" charset="0"/>
              </a:rPr>
              <a:t>Failing Member's Collateral for Errors</a:t>
            </a:r>
          </a:p>
        </p:txBody>
      </p:sp>
      <p:sp>
        <p:nvSpPr>
          <p:cNvPr id="13" name="Rectangle 12"/>
          <p:cNvSpPr/>
          <p:nvPr/>
        </p:nvSpPr>
        <p:spPr>
          <a:xfrm>
            <a:off x="4597082" y="3250601"/>
            <a:ext cx="1800000" cy="918951"/>
          </a:xfrm>
          <a:prstGeom prst="rect">
            <a:avLst/>
          </a:prstGeom>
          <a:solidFill>
            <a:srgbClr val="ACC6D0"/>
          </a:solidFill>
          <a:ln w="9525">
            <a:solidFill>
              <a:srgbClr val="ACC6D0"/>
            </a:solidFill>
          </a:ln>
          <a:effectLst/>
        </p:spPr>
        <p:style>
          <a:lnRef idx="2">
            <a:schemeClr val="accent1">
              <a:shade val="50000"/>
            </a:schemeClr>
          </a:lnRef>
          <a:fillRef idx="1">
            <a:schemeClr val="accent1"/>
          </a:fillRef>
          <a:effectRef idx="0">
            <a:schemeClr val="accent1"/>
          </a:effectRef>
          <a:fontRef idx="minor">
            <a:schemeClr val="lt1"/>
          </a:fontRef>
        </p:style>
        <p:txBody>
          <a:bodyPr lIns="0" tIns="89999" rIns="0" bIns="89999" rtlCol="0" anchor="ctr" anchorCtr="0"/>
          <a:lstStyle/>
          <a:p>
            <a:pPr algn="ctr"/>
            <a:r>
              <a:rPr lang="en-ZA" sz="1200" b="1" dirty="0">
                <a:solidFill>
                  <a:srgbClr val="000000"/>
                </a:solidFill>
                <a:latin typeface="Times New Roman" panose="02020603050405020304" pitchFamily="18" charset="0"/>
                <a:cs typeface="Times New Roman" panose="02020603050405020304" pitchFamily="18" charset="0"/>
              </a:rPr>
              <a:t>Non-defaulting Members' contributions to Default Fund</a:t>
            </a:r>
          </a:p>
        </p:txBody>
      </p:sp>
      <p:sp>
        <p:nvSpPr>
          <p:cNvPr id="14" name="Rectangle 13"/>
          <p:cNvSpPr/>
          <p:nvPr/>
        </p:nvSpPr>
        <p:spPr>
          <a:xfrm>
            <a:off x="4014425" y="2792772"/>
            <a:ext cx="1800000" cy="368489"/>
          </a:xfrm>
          <a:prstGeom prst="rect">
            <a:avLst/>
          </a:prstGeom>
          <a:solidFill>
            <a:srgbClr val="ACC6D0"/>
          </a:solidFill>
          <a:ln w="9525">
            <a:solidFill>
              <a:srgbClr val="ACC6D0"/>
            </a:solidFill>
          </a:ln>
          <a:effectLst/>
        </p:spPr>
        <p:style>
          <a:lnRef idx="2">
            <a:schemeClr val="accent1">
              <a:shade val="50000"/>
            </a:schemeClr>
          </a:lnRef>
          <a:fillRef idx="1">
            <a:schemeClr val="accent1"/>
          </a:fillRef>
          <a:effectRef idx="0">
            <a:schemeClr val="accent1"/>
          </a:effectRef>
          <a:fontRef idx="minor">
            <a:schemeClr val="lt1"/>
          </a:fontRef>
        </p:style>
        <p:txBody>
          <a:bodyPr tIns="90000" bIns="90000" rtlCol="0" anchor="ctr" anchorCtr="0"/>
          <a:lstStyle/>
          <a:p>
            <a:pPr algn="ctr"/>
            <a:r>
              <a:rPr lang="en-ZA" sz="1200" b="1" dirty="0" err="1">
                <a:solidFill>
                  <a:srgbClr val="000000"/>
                </a:solidFill>
                <a:latin typeface="Times New Roman" panose="02020603050405020304" pitchFamily="18" charset="0"/>
                <a:cs typeface="Times New Roman" panose="02020603050405020304" pitchFamily="18" charset="0"/>
              </a:rPr>
              <a:t>CCP</a:t>
            </a:r>
            <a:r>
              <a:rPr lang="en-ZA" sz="1200" b="1" dirty="0">
                <a:solidFill>
                  <a:srgbClr val="000000"/>
                </a:solidFill>
                <a:latin typeface="Times New Roman" panose="02020603050405020304" pitchFamily="18" charset="0"/>
                <a:cs typeface="Times New Roman" panose="02020603050405020304" pitchFamily="18" charset="0"/>
              </a:rPr>
              <a:t> Skin In </a:t>
            </a:r>
          </a:p>
          <a:p>
            <a:pPr algn="ctr"/>
            <a:r>
              <a:rPr lang="en-ZA" sz="1200" b="1" dirty="0">
                <a:solidFill>
                  <a:srgbClr val="000000"/>
                </a:solidFill>
                <a:latin typeface="Times New Roman" panose="02020603050405020304" pitchFamily="18" charset="0"/>
                <a:cs typeface="Times New Roman" panose="02020603050405020304" pitchFamily="18" charset="0"/>
              </a:rPr>
              <a:t>The Game</a:t>
            </a:r>
          </a:p>
        </p:txBody>
      </p:sp>
      <p:sp>
        <p:nvSpPr>
          <p:cNvPr id="15" name="Rectangle 14"/>
          <p:cNvSpPr/>
          <p:nvPr/>
        </p:nvSpPr>
        <p:spPr>
          <a:xfrm>
            <a:off x="76200" y="1824572"/>
            <a:ext cx="948519" cy="2357774"/>
          </a:xfrm>
          <a:prstGeom prst="rect">
            <a:avLst/>
          </a:prstGeom>
          <a:solidFill>
            <a:srgbClr val="4D4D4D"/>
          </a:solidFill>
          <a:ln w="9525">
            <a:solidFill>
              <a:srgbClr val="4D4D4D"/>
            </a:solidFill>
          </a:ln>
          <a:effectLst/>
        </p:spPr>
        <p:style>
          <a:lnRef idx="2">
            <a:schemeClr val="accent1">
              <a:shade val="50000"/>
            </a:schemeClr>
          </a:lnRef>
          <a:fillRef idx="1">
            <a:schemeClr val="accent1"/>
          </a:fillRef>
          <a:effectRef idx="0">
            <a:schemeClr val="accent1"/>
          </a:effectRef>
          <a:fontRef idx="minor">
            <a:schemeClr val="lt1"/>
          </a:fontRef>
        </p:style>
        <p:txBody>
          <a:bodyPr lIns="0" tIns="89999" rIns="0" bIns="89999" rtlCol="0" anchor="ctr" anchorCtr="0"/>
          <a:lstStyle/>
          <a:p>
            <a:pPr algn="ctr"/>
            <a:r>
              <a:rPr lang="en-ZA" sz="1200" b="1" dirty="0">
                <a:solidFill>
                  <a:schemeClr val="bg1"/>
                </a:solidFill>
                <a:latin typeface="Times New Roman" panose="02020603050405020304" pitchFamily="18" charset="0"/>
                <a:cs typeface="Times New Roman" panose="02020603050405020304" pitchFamily="18" charset="0"/>
              </a:rPr>
              <a:t>Loss allocation waterfall</a:t>
            </a:r>
          </a:p>
        </p:txBody>
      </p:sp>
      <p:sp>
        <p:nvSpPr>
          <p:cNvPr id="16" name="Rectangle 15"/>
          <p:cNvSpPr/>
          <p:nvPr/>
        </p:nvSpPr>
        <p:spPr>
          <a:xfrm>
            <a:off x="76200" y="4314285"/>
            <a:ext cx="948519" cy="877023"/>
          </a:xfrm>
          <a:prstGeom prst="rect">
            <a:avLst/>
          </a:prstGeom>
          <a:solidFill>
            <a:srgbClr val="4D4D4D"/>
          </a:solidFill>
          <a:ln w="9525">
            <a:solidFill>
              <a:srgbClr val="4D4D4D"/>
            </a:solidFill>
          </a:ln>
          <a:effectLst/>
        </p:spPr>
        <p:style>
          <a:lnRef idx="2">
            <a:schemeClr val="accent1">
              <a:shade val="50000"/>
            </a:schemeClr>
          </a:lnRef>
          <a:fillRef idx="1">
            <a:schemeClr val="accent1"/>
          </a:fillRef>
          <a:effectRef idx="0">
            <a:schemeClr val="accent1"/>
          </a:effectRef>
          <a:fontRef idx="minor">
            <a:schemeClr val="lt1"/>
          </a:fontRef>
        </p:style>
        <p:txBody>
          <a:bodyPr lIns="0" tIns="89999" rIns="0" bIns="89999" rtlCol="0" anchor="ctr" anchorCtr="0"/>
          <a:lstStyle/>
          <a:p>
            <a:pPr algn="ctr"/>
            <a:r>
              <a:rPr lang="en-ZA" sz="1200" b="1" dirty="0">
                <a:solidFill>
                  <a:schemeClr val="bg1"/>
                </a:solidFill>
                <a:latin typeface="Times New Roman" panose="02020603050405020304" pitchFamily="18" charset="0"/>
                <a:cs typeface="Times New Roman" panose="02020603050405020304" pitchFamily="18" charset="0"/>
              </a:rPr>
              <a:t>Additional</a:t>
            </a:r>
          </a:p>
        </p:txBody>
      </p:sp>
      <p:cxnSp>
        <p:nvCxnSpPr>
          <p:cNvPr id="18" name="Straight Connector 17"/>
          <p:cNvCxnSpPr/>
          <p:nvPr/>
        </p:nvCxnSpPr>
        <p:spPr>
          <a:xfrm>
            <a:off x="76200" y="4245590"/>
            <a:ext cx="6348774"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1215790" y="1824572"/>
            <a:ext cx="5181293"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1215790" y="3201847"/>
            <a:ext cx="5181293" cy="1587"/>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1215790" y="2742366"/>
            <a:ext cx="5181293" cy="1587"/>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215789" y="2277756"/>
            <a:ext cx="5181293"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76200" y="5259548"/>
            <a:ext cx="6348774"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1215789" y="4939308"/>
            <a:ext cx="5181293" cy="252000"/>
          </a:xfrm>
          <a:prstGeom prst="rect">
            <a:avLst/>
          </a:prstGeom>
          <a:solidFill>
            <a:srgbClr val="D2E0E6"/>
          </a:solidFill>
          <a:ln w="9525">
            <a:solidFill>
              <a:srgbClr val="D2E0E6"/>
            </a:solidFill>
          </a:ln>
          <a:effectLst/>
        </p:spPr>
        <p:style>
          <a:lnRef idx="2">
            <a:schemeClr val="accent1">
              <a:shade val="50000"/>
            </a:schemeClr>
          </a:lnRef>
          <a:fillRef idx="1">
            <a:schemeClr val="accent1"/>
          </a:fillRef>
          <a:effectRef idx="0">
            <a:schemeClr val="accent1"/>
          </a:effectRef>
          <a:fontRef idx="minor">
            <a:schemeClr val="lt1"/>
          </a:fontRef>
        </p:style>
        <p:txBody>
          <a:bodyPr tIns="90000" bIns="90000" rtlCol="0" anchor="ctr" anchorCtr="0"/>
          <a:lstStyle/>
          <a:p>
            <a:r>
              <a:rPr lang="en-ZA" sz="1200" b="1" dirty="0" err="1">
                <a:solidFill>
                  <a:srgbClr val="000000"/>
                </a:solidFill>
                <a:latin typeface="Times New Roman" panose="02020603050405020304" pitchFamily="18" charset="0"/>
                <a:cs typeface="Times New Roman" panose="02020603050405020304" pitchFamily="18" charset="0"/>
              </a:rPr>
              <a:t>CCP</a:t>
            </a:r>
            <a:r>
              <a:rPr lang="en-ZA" sz="1200" b="1" dirty="0">
                <a:solidFill>
                  <a:srgbClr val="000000"/>
                </a:solidFill>
                <a:latin typeface="Times New Roman" panose="02020603050405020304" pitchFamily="18" charset="0"/>
                <a:cs typeface="Times New Roman" panose="02020603050405020304" pitchFamily="18" charset="0"/>
              </a:rPr>
              <a:t> Regulatory Capital</a:t>
            </a:r>
          </a:p>
        </p:txBody>
      </p:sp>
      <p:sp>
        <p:nvSpPr>
          <p:cNvPr id="25" name="Rectangle 24"/>
          <p:cNvSpPr/>
          <p:nvPr/>
        </p:nvSpPr>
        <p:spPr>
          <a:xfrm>
            <a:off x="1215789" y="4314285"/>
            <a:ext cx="5181293" cy="540000"/>
          </a:xfrm>
          <a:prstGeom prst="rect">
            <a:avLst/>
          </a:prstGeom>
          <a:solidFill>
            <a:srgbClr val="D2E0E6"/>
          </a:solidFill>
          <a:ln w="9525">
            <a:solidFill>
              <a:srgbClr val="D2E0E6"/>
            </a:solidFill>
          </a:ln>
          <a:effectLst/>
        </p:spPr>
        <p:style>
          <a:lnRef idx="2">
            <a:schemeClr val="accent1">
              <a:shade val="50000"/>
            </a:schemeClr>
          </a:lnRef>
          <a:fillRef idx="1">
            <a:schemeClr val="accent1"/>
          </a:fillRef>
          <a:effectRef idx="0">
            <a:schemeClr val="accent1"/>
          </a:effectRef>
          <a:fontRef idx="minor">
            <a:schemeClr val="lt1"/>
          </a:fontRef>
        </p:style>
        <p:txBody>
          <a:bodyPr tIns="90000" bIns="90000" rtlCol="0" anchor="ctr" anchorCtr="0"/>
          <a:lstStyle/>
          <a:p>
            <a:r>
              <a:rPr lang="en-ZA" sz="1200" b="1" dirty="0">
                <a:solidFill>
                  <a:srgbClr val="000000"/>
                </a:solidFill>
                <a:latin typeface="Times New Roman" panose="02020603050405020304" pitchFamily="18" charset="0"/>
                <a:cs typeface="Times New Roman" panose="02020603050405020304" pitchFamily="18" charset="0"/>
              </a:rPr>
              <a:t>Defaulting Clearing Member's Regulatory Capital</a:t>
            </a:r>
          </a:p>
        </p:txBody>
      </p:sp>
      <p:sp>
        <p:nvSpPr>
          <p:cNvPr id="26" name="ColumnHeader"/>
          <p:cNvSpPr/>
          <p:nvPr/>
        </p:nvSpPr>
        <p:spPr>
          <a:xfrm>
            <a:off x="1215789" y="1305855"/>
            <a:ext cx="1798561" cy="400110"/>
          </a:xfrm>
          <a:prstGeom prst="rect">
            <a:avLst/>
          </a:prstGeom>
          <a:solidFill>
            <a:srgbClr val="FFFFFF"/>
          </a:solidFill>
          <a:ln w="9525" algn="ctr">
            <a:noFill/>
            <a:miter lim="800000"/>
            <a:headEnd type="none" w="lg" len="lg"/>
            <a:tailEnd type="none" w="lg" len="lg"/>
          </a:ln>
          <a:effectLst>
            <a:outerShdw dist="25400" dir="5400000" sx="99000" sy="99000" algn="ctr" rotWithShape="0">
              <a:srgbClr val="808080"/>
            </a:outerShdw>
          </a:effectLst>
        </p:spPr>
        <p:txBody>
          <a:bodyPr wrap="square" tIns="91440" bIns="91440" anchor="b">
            <a:spAutoFit/>
          </a:bodyPr>
          <a:lstStyle/>
          <a:p>
            <a:pPr algn="ctr">
              <a:buSzPct val="100000"/>
              <a:defRPr/>
            </a:pPr>
            <a:r>
              <a:rPr lang="en-ZA" sz="1400" b="1" kern="0" dirty="0">
                <a:solidFill>
                  <a:srgbClr val="000000"/>
                </a:solidFill>
                <a:latin typeface="Times New Roman" panose="02020603050405020304" pitchFamily="18" charset="0"/>
                <a:cs typeface="Times New Roman" panose="02020603050405020304" pitchFamily="18" charset="0"/>
              </a:rPr>
              <a:t>Failed Settlement</a:t>
            </a:r>
          </a:p>
        </p:txBody>
      </p:sp>
      <p:sp>
        <p:nvSpPr>
          <p:cNvPr id="27" name="ColumnHeader"/>
          <p:cNvSpPr/>
          <p:nvPr/>
        </p:nvSpPr>
        <p:spPr>
          <a:xfrm>
            <a:off x="3132804" y="1305855"/>
            <a:ext cx="3264277" cy="400110"/>
          </a:xfrm>
          <a:prstGeom prst="rect">
            <a:avLst/>
          </a:prstGeom>
          <a:solidFill>
            <a:srgbClr val="FFFFFF"/>
          </a:solidFill>
          <a:ln w="9525" algn="ctr">
            <a:noFill/>
            <a:miter lim="800000"/>
            <a:headEnd type="none" w="lg" len="lg"/>
            <a:tailEnd type="none" w="lg" len="lg"/>
          </a:ln>
          <a:effectLst>
            <a:outerShdw dist="25400" dir="5400000" sx="99000" sy="99000" algn="ctr" rotWithShape="0">
              <a:srgbClr val="808080"/>
            </a:outerShdw>
          </a:effectLst>
        </p:spPr>
        <p:txBody>
          <a:bodyPr wrap="square" tIns="91440" bIns="91440" anchor="b">
            <a:spAutoFit/>
          </a:bodyPr>
          <a:lstStyle/>
          <a:p>
            <a:pPr algn="ctr">
              <a:buSzPct val="100000"/>
              <a:defRPr/>
            </a:pPr>
            <a:r>
              <a:rPr lang="en-ZA" sz="1400" b="1" kern="0" dirty="0">
                <a:solidFill>
                  <a:srgbClr val="000000"/>
                </a:solidFill>
                <a:latin typeface="Times New Roman" panose="02020603050405020304" pitchFamily="18" charset="0"/>
                <a:cs typeface="Times New Roman" panose="02020603050405020304" pitchFamily="18" charset="0"/>
              </a:rPr>
              <a:t>Default</a:t>
            </a:r>
          </a:p>
        </p:txBody>
      </p:sp>
      <p:sp>
        <p:nvSpPr>
          <p:cNvPr id="28" name="bracket"/>
          <p:cNvSpPr>
            <a:spLocks/>
          </p:cNvSpPr>
          <p:nvPr/>
        </p:nvSpPr>
        <p:spPr bwMode="gray">
          <a:xfrm>
            <a:off x="2493940" y="2351405"/>
            <a:ext cx="225808" cy="1809162"/>
          </a:xfrm>
          <a:prstGeom prst="leftBrace">
            <a:avLst>
              <a:gd name="adj1" fmla="val 32192"/>
              <a:gd name="adj2" fmla="val 50000"/>
            </a:avLst>
          </a:prstGeom>
          <a:noFill/>
          <a:ln w="19050">
            <a:solidFill>
              <a:schemeClr val="bg2"/>
            </a:solidFill>
            <a:round/>
            <a:headEnd/>
            <a:tailEnd type="none" w="lg" len="lg"/>
          </a:ln>
        </p:spPr>
        <p:txBody>
          <a:bodyPr wrap="none" anchor="ctr"/>
          <a:lstStyle/>
          <a:p>
            <a:pPr algn="ctr" fontAlgn="base">
              <a:spcBef>
                <a:spcPct val="0"/>
              </a:spcBef>
              <a:spcAft>
                <a:spcPct val="0"/>
              </a:spcAft>
            </a:pPr>
            <a:endParaRPr lang="en-US" sz="1400" b="1" dirty="0">
              <a:solidFill>
                <a:srgbClr val="000000"/>
              </a:solidFill>
              <a:latin typeface="Times New Roman" panose="02020603050405020304" pitchFamily="18" charset="0"/>
              <a:cs typeface="Times New Roman" panose="02020603050405020304" pitchFamily="18" charset="0"/>
            </a:endParaRPr>
          </a:p>
        </p:txBody>
      </p:sp>
      <p:sp>
        <p:nvSpPr>
          <p:cNvPr id="29" name="TextBox 28"/>
          <p:cNvSpPr txBox="1"/>
          <p:nvPr/>
        </p:nvSpPr>
        <p:spPr>
          <a:xfrm>
            <a:off x="1198397" y="2884805"/>
            <a:ext cx="1195159" cy="735756"/>
          </a:xfrm>
          <a:prstGeom prst="rect">
            <a:avLst/>
          </a:prstGeom>
          <a:solidFill>
            <a:srgbClr val="D8CEB8"/>
          </a:solidFill>
        </p:spPr>
        <p:txBody>
          <a:bodyPr wrap="square" tIns="90000" bIns="90000" rtlCol="0" anchor="t">
            <a:spAutoFit/>
          </a:bodyPr>
          <a:lstStyle/>
          <a:p>
            <a:pPr algn="ctr"/>
            <a:r>
              <a:rPr lang="en-US" sz="1200" b="1" i="1" dirty="0">
                <a:solidFill>
                  <a:srgbClr val="000000"/>
                </a:solidFill>
                <a:latin typeface="Times New Roman" panose="02020603050405020304" pitchFamily="18" charset="0"/>
                <a:cs typeface="Times New Roman" panose="02020603050405020304" pitchFamily="18" charset="0"/>
              </a:rPr>
              <a:t>Designed to cover stress scenarios</a:t>
            </a:r>
          </a:p>
        </p:txBody>
      </p:sp>
      <p:sp>
        <p:nvSpPr>
          <p:cNvPr id="30" name="TextBox 29"/>
          <p:cNvSpPr txBox="1"/>
          <p:nvPr/>
        </p:nvSpPr>
        <p:spPr>
          <a:xfrm>
            <a:off x="6691686" y="1305856"/>
            <a:ext cx="2371554" cy="4998461"/>
          </a:xfrm>
          <a:prstGeom prst="rect">
            <a:avLst/>
          </a:prstGeom>
          <a:noFill/>
        </p:spPr>
        <p:txBody>
          <a:bodyPr wrap="square" tIns="90000" bIns="90000" rtlCol="0" anchor="t">
            <a:spAutoFit/>
          </a:bodyPr>
          <a:lstStyle/>
          <a:p>
            <a:r>
              <a:rPr lang="en-US" sz="1300" b="1" dirty="0">
                <a:solidFill>
                  <a:srgbClr val="000000"/>
                </a:solidFill>
                <a:latin typeface="Times New Roman" panose="02020603050405020304" pitchFamily="18" charset="0"/>
                <a:cs typeface="Times New Roman" panose="02020603050405020304" pitchFamily="18" charset="0"/>
              </a:rPr>
              <a:t>Recovery and resolution principles:</a:t>
            </a:r>
          </a:p>
          <a:p>
            <a:endParaRPr lang="en-US" sz="1300" b="1" dirty="0">
              <a:solidFill>
                <a:srgbClr val="000000"/>
              </a:solidFill>
              <a:latin typeface="Times New Roman" panose="02020603050405020304" pitchFamily="18" charset="0"/>
              <a:cs typeface="Times New Roman" panose="02020603050405020304" pitchFamily="18" charset="0"/>
            </a:endParaRPr>
          </a:p>
          <a:p>
            <a:pPr>
              <a:buSzPts val="1400"/>
              <a:buFont typeface="Arial" panose="020B0604020202020204" pitchFamily="34" charset="0"/>
              <a:buChar char="•"/>
            </a:pPr>
            <a:r>
              <a:rPr lang="en-US" sz="1300" dirty="0">
                <a:solidFill>
                  <a:srgbClr val="000000"/>
                </a:solidFill>
                <a:latin typeface="Times New Roman" panose="02020603050405020304" pitchFamily="18" charset="0"/>
                <a:cs typeface="Times New Roman" panose="02020603050405020304" pitchFamily="18" charset="0"/>
              </a:rPr>
              <a:t> Recovery initiated once all pre-funded resources in the default fund have been depleted to cover losses incurred when liquidating or transferring the defaulter’s positions.</a:t>
            </a:r>
          </a:p>
          <a:p>
            <a:pPr>
              <a:buSzPts val="1400"/>
            </a:pPr>
            <a:endParaRPr lang="en-US" sz="1300" dirty="0">
              <a:solidFill>
                <a:srgbClr val="000000"/>
              </a:solidFill>
              <a:latin typeface="Times New Roman" panose="02020603050405020304" pitchFamily="18" charset="0"/>
              <a:cs typeface="Times New Roman" panose="02020603050405020304" pitchFamily="18" charset="0"/>
            </a:endParaRPr>
          </a:p>
          <a:p>
            <a:pPr>
              <a:buSzPts val="1400"/>
              <a:buFont typeface="Arial" panose="020B0604020202020204" pitchFamily="34" charset="0"/>
              <a:buChar char="•"/>
            </a:pPr>
            <a:r>
              <a:rPr lang="en-US" sz="1300" dirty="0">
                <a:solidFill>
                  <a:srgbClr val="000000"/>
                </a:solidFill>
                <a:latin typeface="Times New Roman" panose="02020603050405020304" pitchFamily="18" charset="0"/>
                <a:cs typeface="Times New Roman" panose="02020603050405020304" pitchFamily="18" charset="0"/>
              </a:rPr>
              <a:t> CCP leverages a range of recovery tools, including a call for further funds from clearing members. </a:t>
            </a:r>
          </a:p>
          <a:p>
            <a:pPr>
              <a:buSzPts val="1400"/>
              <a:buFont typeface="Arial" panose="020B0604020202020204" pitchFamily="34" charset="0"/>
              <a:buChar char="•"/>
            </a:pPr>
            <a:endParaRPr lang="en-US" sz="1300" dirty="0">
              <a:solidFill>
                <a:srgbClr val="000000"/>
              </a:solidFill>
              <a:latin typeface="Times New Roman" panose="02020603050405020304" pitchFamily="18" charset="0"/>
              <a:cs typeface="Times New Roman" panose="02020603050405020304" pitchFamily="18" charset="0"/>
            </a:endParaRPr>
          </a:p>
          <a:p>
            <a:pPr>
              <a:buSzPts val="1400"/>
              <a:buFont typeface="Arial" panose="020B0604020202020204" pitchFamily="34" charset="0"/>
              <a:buChar char="•"/>
            </a:pPr>
            <a:r>
              <a:rPr lang="en-US" sz="1300" dirty="0">
                <a:solidFill>
                  <a:srgbClr val="000000"/>
                </a:solidFill>
                <a:latin typeface="Times New Roman" panose="02020603050405020304" pitchFamily="18" charset="0"/>
                <a:cs typeface="Times New Roman" panose="02020603050405020304" pitchFamily="18" charset="0"/>
              </a:rPr>
              <a:t> CCP should only be put in resolution once the CCP’s recovery process is exhausted or it is deemed by CMA to be insufficient.</a:t>
            </a:r>
          </a:p>
          <a:p>
            <a:pPr>
              <a:buSzPts val="1400"/>
              <a:buFont typeface="Arial" panose="020B0604020202020204" pitchFamily="34" charset="0"/>
              <a:buChar char="•"/>
            </a:pPr>
            <a:endParaRPr lang="en-US" sz="1300" dirty="0">
              <a:solidFill>
                <a:srgbClr val="000000"/>
              </a:solidFill>
              <a:latin typeface="Times New Roman" panose="02020603050405020304" pitchFamily="18" charset="0"/>
              <a:cs typeface="Times New Roman" panose="02020603050405020304" pitchFamily="18" charset="0"/>
            </a:endParaRPr>
          </a:p>
          <a:p>
            <a:pPr>
              <a:buSzPts val="1400"/>
              <a:buFont typeface="Arial" panose="020B0604020202020204" pitchFamily="34" charset="0"/>
              <a:buChar char="•"/>
            </a:pPr>
            <a:r>
              <a:rPr lang="en-US" sz="1300" dirty="0">
                <a:solidFill>
                  <a:srgbClr val="000000"/>
                </a:solidFill>
                <a:latin typeface="Times New Roman" panose="02020603050405020304" pitchFamily="18" charset="0"/>
                <a:cs typeface="Times New Roman" panose="02020603050405020304" pitchFamily="18" charset="0"/>
              </a:rPr>
              <a:t> Resolution of a CCP should be led by the CMA.</a:t>
            </a:r>
          </a:p>
          <a:p>
            <a:pPr algn="ctr"/>
            <a:endParaRPr lang="en-US" sz="14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009979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chemeClr val="bg2">
                    <a:lumMod val="50000"/>
                  </a:schemeClr>
                </a:solidFill>
                <a:cs typeface="mohammad bold art 1" pitchFamily="2" charset="-78"/>
              </a:rPr>
              <a:t>شــكــراً</a:t>
            </a:r>
            <a:endParaRPr lang="en-GB" sz="6600" dirty="0">
              <a:solidFill>
                <a:schemeClr val="bg2">
                  <a:lumMod val="50000"/>
                </a:schemeClr>
              </a:solidFill>
              <a:cs typeface="mohammad bold art 1" pitchFamily="2" charset="-78"/>
            </a:endParaRPr>
          </a:p>
        </p:txBody>
      </p:sp>
      <p:pic>
        <p:nvPicPr>
          <p:cNvPr id="7" name="Picture 6"/>
          <p:cNvPicPr>
            <a:picLocks noChangeAspect="1"/>
          </p:cNvPicPr>
          <p:nvPr/>
        </p:nvPicPr>
        <p:blipFill>
          <a:blip r:embed="rId2"/>
          <a:stretch>
            <a:fillRect/>
          </a:stretch>
        </p:blipFill>
        <p:spPr>
          <a:xfrm>
            <a:off x="0" y="0"/>
            <a:ext cx="1952128" cy="6857999"/>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08384" y="0"/>
            <a:ext cx="1635615" cy="1628800"/>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53001" y="0"/>
            <a:ext cx="1490997" cy="1484784"/>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25310" y="0"/>
            <a:ext cx="1418688" cy="1412776"/>
          </a:xfrm>
          <a:prstGeom prst="rect">
            <a:avLst/>
          </a:prstGeom>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177" y="116632"/>
            <a:ext cx="5009927" cy="772679"/>
          </a:xfrm>
        </p:spPr>
        <p:txBody>
          <a:bodyPr>
            <a:normAutofit/>
          </a:bodyPr>
          <a:lstStyle/>
          <a:p>
            <a:pPr algn="l"/>
            <a:r>
              <a:rPr lang="en-US" sz="3000" dirty="0" smtClean="0">
                <a:solidFill>
                  <a:schemeClr val="tx2"/>
                </a:solidFill>
                <a:cs typeface="mohammad bold art 1" pitchFamily="2" charset="-78"/>
              </a:rPr>
              <a:t>What is an FMI?</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a:t>
            </a:fld>
            <a:endParaRPr lang="en-US" dirty="0"/>
          </a:p>
        </p:txBody>
      </p:sp>
      <p:cxnSp>
        <p:nvCxnSpPr>
          <p:cNvPr id="12" name="Straight Connector 11"/>
          <p:cNvCxnSpPr/>
          <p:nvPr/>
        </p:nvCxnSpPr>
        <p:spPr>
          <a:xfrm>
            <a:off x="533400" y="83671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pic>
        <p:nvPicPr>
          <p:cNvPr id="19" name="Graphic 4" descr="Checklist">
            <a:extLst>
              <a:ext uri="{FF2B5EF4-FFF2-40B4-BE49-F238E27FC236}">
                <a16:creationId xmlns:a16="http://schemas.microsoft.com/office/drawing/2014/main" id="{FA0BEAA6-904C-4CB5-9BC8-79E34431006F}"/>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p:blipFill>
        <p:spPr>
          <a:xfrm>
            <a:off x="6157999" y="3875309"/>
            <a:ext cx="1143000" cy="1143000"/>
          </a:xfrm>
          <a:prstGeom prst="rect">
            <a:avLst/>
          </a:prstGeom>
        </p:spPr>
      </p:pic>
      <p:pic>
        <p:nvPicPr>
          <p:cNvPr id="20" name="Graphic 6" descr="Handshake">
            <a:extLst>
              <a:ext uri="{FF2B5EF4-FFF2-40B4-BE49-F238E27FC236}">
                <a16:creationId xmlns:a16="http://schemas.microsoft.com/office/drawing/2014/main" id="{3ABF2783-267B-4970-8646-376C3EED6BC3}"/>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 xmlns:asvg="http://schemas.microsoft.com/office/drawing/2016/SVG/main" r:embed="rId8"/>
              </a:ext>
            </a:extLst>
          </a:blip>
          <a:stretch>
            <a:fillRect/>
          </a:stretch>
        </p:blipFill>
        <p:spPr>
          <a:xfrm>
            <a:off x="1491612" y="1351953"/>
            <a:ext cx="1143000" cy="1143000"/>
          </a:xfrm>
          <a:prstGeom prst="rect">
            <a:avLst/>
          </a:prstGeom>
        </p:spPr>
      </p:pic>
      <p:pic>
        <p:nvPicPr>
          <p:cNvPr id="21" name="Graphic 8" descr="Money">
            <a:extLst>
              <a:ext uri="{FF2B5EF4-FFF2-40B4-BE49-F238E27FC236}">
                <a16:creationId xmlns:a16="http://schemas.microsoft.com/office/drawing/2014/main" id="{ED9BA143-C1AD-458D-9B8B-68060826B7C5}"/>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 xmlns:asvg="http://schemas.microsoft.com/office/drawing/2016/SVG/main" r:embed="rId10"/>
              </a:ext>
            </a:extLst>
          </a:blip>
          <a:stretch>
            <a:fillRect/>
          </a:stretch>
        </p:blipFill>
        <p:spPr>
          <a:xfrm>
            <a:off x="1482468" y="4084155"/>
            <a:ext cx="1143000" cy="1143000"/>
          </a:xfrm>
          <a:prstGeom prst="rect">
            <a:avLst/>
          </a:prstGeom>
        </p:spPr>
      </p:pic>
      <p:pic>
        <p:nvPicPr>
          <p:cNvPr id="22" name="Graphic 10" descr="Network">
            <a:extLst>
              <a:ext uri="{FF2B5EF4-FFF2-40B4-BE49-F238E27FC236}">
                <a16:creationId xmlns:a16="http://schemas.microsoft.com/office/drawing/2014/main" id="{4D2701B2-FF7A-4ED1-8D2A-E1DB54D36281}"/>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 xmlns:asvg="http://schemas.microsoft.com/office/drawing/2016/SVG/main" r:embed="rId12"/>
              </a:ext>
            </a:extLst>
          </a:blip>
          <a:stretch>
            <a:fillRect/>
          </a:stretch>
        </p:blipFill>
        <p:spPr>
          <a:xfrm>
            <a:off x="3807395" y="2494953"/>
            <a:ext cx="1143000" cy="1143000"/>
          </a:xfrm>
          <a:prstGeom prst="rect">
            <a:avLst/>
          </a:prstGeom>
        </p:spPr>
      </p:pic>
      <p:pic>
        <p:nvPicPr>
          <p:cNvPr id="23" name="Graphic 12" descr="Database">
            <a:extLst>
              <a:ext uri="{FF2B5EF4-FFF2-40B4-BE49-F238E27FC236}">
                <a16:creationId xmlns:a16="http://schemas.microsoft.com/office/drawing/2014/main" id="{6B9ABF16-5827-4CB1-9AAA-0BD8AE827397}"/>
              </a:ext>
            </a:extLst>
          </p:cNvPr>
          <p:cNvPicPr>
            <a:picLocks noChangeAspect="1"/>
          </p:cNvPicPr>
          <p:nvPr/>
        </p:nvPicPr>
        <p:blipFill>
          <a:blip r:embed="rId13" cstate="print">
            <a:extLst>
              <a:ext uri="{28A0092B-C50C-407E-A947-70E740481C1C}">
                <a14:useLocalDpi xmlns:a14="http://schemas.microsoft.com/office/drawing/2010/main" val="0"/>
              </a:ext>
              <a:ext uri="{96DAC541-7B7A-43D3-8B79-37D633B846F1}">
                <asvg:svgBlip xmlns="" xmlns:asvg="http://schemas.microsoft.com/office/drawing/2016/SVG/main" r:embed="rId14"/>
              </a:ext>
            </a:extLst>
          </a:blip>
          <a:stretch>
            <a:fillRect/>
          </a:stretch>
        </p:blipFill>
        <p:spPr>
          <a:xfrm>
            <a:off x="6130672" y="1268760"/>
            <a:ext cx="1143000" cy="1143000"/>
          </a:xfrm>
          <a:prstGeom prst="rect">
            <a:avLst/>
          </a:prstGeom>
        </p:spPr>
      </p:pic>
      <p:sp>
        <p:nvSpPr>
          <p:cNvPr id="24" name="TextBox 23">
            <a:extLst>
              <a:ext uri="{FF2B5EF4-FFF2-40B4-BE49-F238E27FC236}">
                <a16:creationId xmlns:a16="http://schemas.microsoft.com/office/drawing/2014/main" id="{64ECDD46-C00E-4BE6-BBC1-3949C985F2B8}"/>
              </a:ext>
            </a:extLst>
          </p:cNvPr>
          <p:cNvSpPr txBox="1"/>
          <p:nvPr/>
        </p:nvSpPr>
        <p:spPr>
          <a:xfrm>
            <a:off x="3159695" y="3601931"/>
            <a:ext cx="2286000" cy="646331"/>
          </a:xfrm>
          <a:prstGeom prst="rect">
            <a:avLst/>
          </a:prstGeom>
          <a:noFill/>
        </p:spPr>
        <p:txBody>
          <a:bodyPr wrap="square" rtlCol="0">
            <a:spAutoFit/>
          </a:bodyPr>
          <a:lstStyle/>
          <a:p>
            <a:pPr algn="ctr"/>
            <a:r>
              <a:rPr lang="en-US" dirty="0">
                <a:solidFill>
                  <a:schemeClr val="tx2">
                    <a:lumMod val="60000"/>
                    <a:lumOff val="40000"/>
                  </a:schemeClr>
                </a:solidFill>
                <a:latin typeface="Times New Roman" panose="02020603050405020304" pitchFamily="18" charset="0"/>
                <a:cs typeface="Times New Roman" panose="02020603050405020304" pitchFamily="18" charset="0"/>
              </a:rPr>
              <a:t>Central Counterparty (CCP)</a:t>
            </a:r>
          </a:p>
        </p:txBody>
      </p:sp>
      <p:sp>
        <p:nvSpPr>
          <p:cNvPr id="25" name="TextBox 24">
            <a:extLst>
              <a:ext uri="{FF2B5EF4-FFF2-40B4-BE49-F238E27FC236}">
                <a16:creationId xmlns:a16="http://schemas.microsoft.com/office/drawing/2014/main" id="{6857A5C1-10B0-46E2-9BBE-A36DC7697E4D}"/>
              </a:ext>
            </a:extLst>
          </p:cNvPr>
          <p:cNvSpPr txBox="1"/>
          <p:nvPr/>
        </p:nvSpPr>
        <p:spPr>
          <a:xfrm>
            <a:off x="568895" y="2256743"/>
            <a:ext cx="3028831" cy="646331"/>
          </a:xfrm>
          <a:prstGeom prst="rect">
            <a:avLst/>
          </a:prstGeom>
          <a:noFill/>
        </p:spPr>
        <p:txBody>
          <a:bodyPr wrap="square" rtlCol="0">
            <a:spAutoFit/>
          </a:bodyPr>
          <a:lstStyle/>
          <a:p>
            <a:pPr algn="ctr"/>
            <a:r>
              <a:rPr lang="en-US" dirty="0">
                <a:solidFill>
                  <a:srgbClr val="B2951A"/>
                </a:solidFill>
                <a:latin typeface="Times New Roman" panose="02020603050405020304" pitchFamily="18" charset="0"/>
                <a:cs typeface="Times New Roman" panose="02020603050405020304" pitchFamily="18" charset="0"/>
              </a:rPr>
              <a:t>Securities Settlement Systems </a:t>
            </a:r>
          </a:p>
          <a:p>
            <a:pPr algn="ctr"/>
            <a:r>
              <a:rPr lang="en-US" dirty="0">
                <a:solidFill>
                  <a:srgbClr val="B2951A"/>
                </a:solidFill>
                <a:latin typeface="Times New Roman" panose="02020603050405020304" pitchFamily="18" charset="0"/>
                <a:cs typeface="Times New Roman" panose="02020603050405020304" pitchFamily="18" charset="0"/>
              </a:rPr>
              <a:t>(SSS)</a:t>
            </a:r>
          </a:p>
        </p:txBody>
      </p:sp>
      <p:sp>
        <p:nvSpPr>
          <p:cNvPr id="26" name="TextBox 25">
            <a:extLst>
              <a:ext uri="{FF2B5EF4-FFF2-40B4-BE49-F238E27FC236}">
                <a16:creationId xmlns:a16="http://schemas.microsoft.com/office/drawing/2014/main" id="{F2FD89E0-1AE4-454A-AC9E-1AE5AD822CEA}"/>
              </a:ext>
            </a:extLst>
          </p:cNvPr>
          <p:cNvSpPr txBox="1"/>
          <p:nvPr/>
        </p:nvSpPr>
        <p:spPr>
          <a:xfrm>
            <a:off x="539552" y="5106177"/>
            <a:ext cx="3028831" cy="646331"/>
          </a:xfrm>
          <a:prstGeom prst="rect">
            <a:avLst/>
          </a:prstGeom>
          <a:noFill/>
        </p:spPr>
        <p:txBody>
          <a:bodyPr wrap="square" rtlCol="0">
            <a:spAutoFit/>
          </a:bodyPr>
          <a:lstStyle/>
          <a:p>
            <a:pPr algn="ctr"/>
            <a:r>
              <a:rPr lang="en-US" dirty="0">
                <a:solidFill>
                  <a:srgbClr val="002060"/>
                </a:solidFill>
                <a:latin typeface="Times New Roman" panose="02020603050405020304" pitchFamily="18" charset="0"/>
                <a:cs typeface="Times New Roman" panose="02020603050405020304" pitchFamily="18" charset="0"/>
              </a:rPr>
              <a:t>Payments Systems</a:t>
            </a:r>
          </a:p>
          <a:p>
            <a:pPr algn="ctr"/>
            <a:r>
              <a:rPr lang="en-US" dirty="0">
                <a:solidFill>
                  <a:srgbClr val="002060"/>
                </a:solidFill>
                <a:latin typeface="Times New Roman" panose="02020603050405020304" pitchFamily="18" charset="0"/>
                <a:cs typeface="Times New Roman" panose="02020603050405020304" pitchFamily="18" charset="0"/>
              </a:rPr>
              <a:t>(PS) </a:t>
            </a:r>
          </a:p>
        </p:txBody>
      </p:sp>
      <p:sp>
        <p:nvSpPr>
          <p:cNvPr id="27" name="TextBox 26">
            <a:extLst>
              <a:ext uri="{FF2B5EF4-FFF2-40B4-BE49-F238E27FC236}">
                <a16:creationId xmlns:a16="http://schemas.microsoft.com/office/drawing/2014/main" id="{8099D91A-7038-4A96-9A0C-FB46506F9815}"/>
              </a:ext>
            </a:extLst>
          </p:cNvPr>
          <p:cNvSpPr txBox="1"/>
          <p:nvPr/>
        </p:nvSpPr>
        <p:spPr>
          <a:xfrm>
            <a:off x="5559172" y="2310287"/>
            <a:ext cx="2286000" cy="646331"/>
          </a:xfrm>
          <a:prstGeom prst="rect">
            <a:avLst/>
          </a:prstGeom>
          <a:noFill/>
        </p:spPr>
        <p:txBody>
          <a:bodyPr wrap="square" rtlCol="0">
            <a:spAutoFit/>
          </a:bodyPr>
          <a:lstStyle/>
          <a:p>
            <a:pPr algn="ctr"/>
            <a:r>
              <a:rPr lang="en-US" dirty="0">
                <a:solidFill>
                  <a:schemeClr val="bg1">
                    <a:lumMod val="50000"/>
                  </a:schemeClr>
                </a:solidFill>
                <a:latin typeface="Times New Roman" panose="02020603050405020304" pitchFamily="18" charset="0"/>
                <a:cs typeface="Times New Roman" panose="02020603050405020304" pitchFamily="18" charset="0"/>
              </a:rPr>
              <a:t>Trade Repository</a:t>
            </a:r>
          </a:p>
          <a:p>
            <a:pPr algn="ctr"/>
            <a:r>
              <a:rPr lang="en-US" dirty="0">
                <a:solidFill>
                  <a:schemeClr val="bg1">
                    <a:lumMod val="50000"/>
                  </a:schemeClr>
                </a:solidFill>
                <a:latin typeface="Times New Roman" panose="02020603050405020304" pitchFamily="18" charset="0"/>
                <a:cs typeface="Times New Roman" panose="02020603050405020304" pitchFamily="18" charset="0"/>
              </a:rPr>
              <a:t>(TR)</a:t>
            </a:r>
          </a:p>
        </p:txBody>
      </p:sp>
      <p:sp>
        <p:nvSpPr>
          <p:cNvPr id="28" name="TextBox 27">
            <a:extLst>
              <a:ext uri="{FF2B5EF4-FFF2-40B4-BE49-F238E27FC236}">
                <a16:creationId xmlns:a16="http://schemas.microsoft.com/office/drawing/2014/main" id="{5983BD10-B956-40F9-8118-3F9C1F23B283}"/>
              </a:ext>
            </a:extLst>
          </p:cNvPr>
          <p:cNvSpPr txBox="1"/>
          <p:nvPr/>
        </p:nvSpPr>
        <p:spPr>
          <a:xfrm>
            <a:off x="5222893" y="4938932"/>
            <a:ext cx="3112604" cy="646331"/>
          </a:xfrm>
          <a:prstGeom prst="rect">
            <a:avLst/>
          </a:prstGeom>
          <a:noFill/>
        </p:spPr>
        <p:txBody>
          <a:bodyPr wrap="square" rtlCol="0">
            <a:spAutoFit/>
          </a:bodyPr>
          <a:lstStyle/>
          <a:p>
            <a:pPr algn="ctr"/>
            <a:r>
              <a:rPr lang="en-US" dirty="0">
                <a:latin typeface="Times New Roman" panose="02020603050405020304" pitchFamily="18" charset="0"/>
                <a:cs typeface="Times New Roman" panose="02020603050405020304" pitchFamily="18" charset="0"/>
              </a:rPr>
              <a:t>Central Securities Depository </a:t>
            </a:r>
          </a:p>
          <a:p>
            <a:pPr algn="ctr"/>
            <a:r>
              <a:rPr lang="en-US" dirty="0">
                <a:latin typeface="Times New Roman" panose="02020603050405020304" pitchFamily="18" charset="0"/>
                <a:cs typeface="Times New Roman" panose="02020603050405020304" pitchFamily="18" charset="0"/>
              </a:rPr>
              <a:t>(CSD)</a:t>
            </a:r>
          </a:p>
        </p:txBody>
      </p:sp>
    </p:spTree>
    <p:extLst>
      <p:ext uri="{BB962C8B-B14F-4D97-AF65-F5344CB8AC3E}">
        <p14:creationId xmlns:p14="http://schemas.microsoft.com/office/powerpoint/2010/main" val="2596374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36041"/>
            <a:ext cx="5009927" cy="772679"/>
          </a:xfrm>
        </p:spPr>
        <p:txBody>
          <a:bodyPr>
            <a:normAutofit/>
          </a:bodyPr>
          <a:lstStyle/>
          <a:p>
            <a:pPr algn="l"/>
            <a:r>
              <a:rPr lang="en-US" sz="3000" dirty="0" smtClean="0">
                <a:solidFill>
                  <a:schemeClr val="tx2"/>
                </a:solidFill>
                <a:cs typeface="mohammad bold art 1" pitchFamily="2" charset="-78"/>
              </a:rPr>
              <a:t>Description of each FMI</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5</a:t>
            </a:fld>
            <a:endParaRPr lang="en-US" dirty="0"/>
          </a:p>
        </p:txBody>
      </p:sp>
      <p:cxnSp>
        <p:nvCxnSpPr>
          <p:cNvPr id="12" name="Straight Connector 11"/>
          <p:cNvCxnSpPr/>
          <p:nvPr/>
        </p:nvCxnSpPr>
        <p:spPr>
          <a:xfrm>
            <a:off x="533400" y="83671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graphicFrame>
        <p:nvGraphicFramePr>
          <p:cNvPr id="11" name="Table 10">
            <a:extLst>
              <a:ext uri="{FF2B5EF4-FFF2-40B4-BE49-F238E27FC236}">
                <a16:creationId xmlns:a16="http://schemas.microsoft.com/office/drawing/2014/main" id="{D358AF06-BA07-49E7-AB9D-45EDECA26B97}"/>
              </a:ext>
            </a:extLst>
          </p:cNvPr>
          <p:cNvGraphicFramePr>
            <a:graphicFrameLocks noGrp="1"/>
          </p:cNvGraphicFramePr>
          <p:nvPr>
            <p:extLst>
              <p:ext uri="{D42A27DB-BD31-4B8C-83A1-F6EECF244321}">
                <p14:modId xmlns:p14="http://schemas.microsoft.com/office/powerpoint/2010/main" val="302866234"/>
              </p:ext>
            </p:extLst>
          </p:nvPr>
        </p:nvGraphicFramePr>
        <p:xfrm>
          <a:off x="609600" y="1268760"/>
          <a:ext cx="7696200" cy="4901624"/>
        </p:xfrm>
        <a:graphic>
          <a:graphicData uri="http://schemas.openxmlformats.org/drawingml/2006/table">
            <a:tbl>
              <a:tblPr firstRow="1" bandRow="1">
                <a:tableStyleId>{5C22544A-7EE6-4342-B048-85BDC9FD1C3A}</a:tableStyleId>
              </a:tblPr>
              <a:tblGrid>
                <a:gridCol w="2007704">
                  <a:extLst>
                    <a:ext uri="{9D8B030D-6E8A-4147-A177-3AD203B41FA5}">
                      <a16:colId xmlns:a16="http://schemas.microsoft.com/office/drawing/2014/main" val="498444920"/>
                    </a:ext>
                  </a:extLst>
                </a:gridCol>
                <a:gridCol w="5688496">
                  <a:extLst>
                    <a:ext uri="{9D8B030D-6E8A-4147-A177-3AD203B41FA5}">
                      <a16:colId xmlns:a16="http://schemas.microsoft.com/office/drawing/2014/main" val="1990889260"/>
                    </a:ext>
                  </a:extLst>
                </a:gridCol>
              </a:tblGrid>
              <a:tr h="936104">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indent="-171450">
                        <a:buFont typeface="Arial" panose="020B0604020202020204" pitchFamily="34" charset="0"/>
                        <a:buChar char="•"/>
                      </a:pPr>
                      <a:r>
                        <a:rPr lang="en-US" sz="1200" dirty="0">
                          <a:solidFill>
                            <a:srgbClr val="B2951A"/>
                          </a:solidFill>
                        </a:rPr>
                        <a:t>Enables transfer and settlement of securities (book entry).</a:t>
                      </a:r>
                    </a:p>
                    <a:p>
                      <a:pPr marL="171450" indent="-171450">
                        <a:buFont typeface="Arial" panose="020B0604020202020204" pitchFamily="34" charset="0"/>
                        <a:buChar char="•"/>
                      </a:pPr>
                      <a:r>
                        <a:rPr lang="en-US" sz="1200" dirty="0">
                          <a:solidFill>
                            <a:srgbClr val="B2951A"/>
                          </a:solidFill>
                        </a:rPr>
                        <a:t>Transfers can be either free of payment, or against payment.</a:t>
                      </a:r>
                    </a:p>
                    <a:p>
                      <a:pPr marL="171450" indent="-171450">
                        <a:buFont typeface="Arial" panose="020B0604020202020204" pitchFamily="34" charset="0"/>
                        <a:buChar char="•"/>
                      </a:pPr>
                      <a:r>
                        <a:rPr lang="en-US" sz="1200" dirty="0" err="1">
                          <a:solidFill>
                            <a:srgbClr val="B2951A"/>
                          </a:solidFill>
                        </a:rPr>
                        <a:t>DvP</a:t>
                      </a:r>
                      <a:r>
                        <a:rPr lang="en-US" sz="1200" dirty="0">
                          <a:solidFill>
                            <a:srgbClr val="B2951A"/>
                          </a:solidFill>
                        </a:rPr>
                        <a:t> is the standard for transfers against payment.</a:t>
                      </a:r>
                      <a:endParaRPr lang="en-US" sz="1200"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60690943"/>
                  </a:ext>
                </a:extLst>
              </a:tr>
              <a:tr h="1000760">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indent="-171450" algn="l" defTabSz="914400" rtl="0" eaLnBrk="1" latinLnBrk="0" hangingPunct="1">
                        <a:buFont typeface="Arial" panose="020B0604020202020204" pitchFamily="34" charset="0"/>
                        <a:buChar char="•"/>
                      </a:pPr>
                      <a:r>
                        <a:rPr lang="en-US" sz="1200" b="1" kern="1200" dirty="0">
                          <a:solidFill>
                            <a:schemeClr val="tx1"/>
                          </a:solidFill>
                          <a:latin typeface="+mn-lt"/>
                          <a:ea typeface="+mn-ea"/>
                          <a:cs typeface="+mn-cs"/>
                        </a:rPr>
                        <a:t>Provides securities accounts, central safekeeping and asset services.</a:t>
                      </a:r>
                    </a:p>
                    <a:p>
                      <a:pPr marL="171450" indent="-171450" algn="l" defTabSz="914400" rtl="0" eaLnBrk="1" latinLnBrk="0" hangingPunct="1">
                        <a:buFont typeface="Arial" panose="020B0604020202020204" pitchFamily="34" charset="0"/>
                        <a:buChar char="•"/>
                      </a:pPr>
                      <a:r>
                        <a:rPr lang="en-US" sz="1200" b="1" kern="1200" dirty="0">
                          <a:solidFill>
                            <a:schemeClr val="tx1"/>
                          </a:solidFill>
                          <a:latin typeface="+mn-lt"/>
                          <a:ea typeface="+mn-ea"/>
                          <a:cs typeface="+mn-cs"/>
                        </a:rPr>
                        <a:t>Can </a:t>
                      </a:r>
                      <a:r>
                        <a:rPr lang="en-US" sz="1200" b="1" kern="1200" dirty="0" smtClean="0">
                          <a:solidFill>
                            <a:schemeClr val="tx1"/>
                          </a:solidFill>
                          <a:latin typeface="+mn-lt"/>
                          <a:ea typeface="+mn-ea"/>
                          <a:cs typeface="+mn-cs"/>
                        </a:rPr>
                        <a:t>administer </a:t>
                      </a:r>
                      <a:r>
                        <a:rPr lang="en-US" sz="1200" b="1" kern="1200" dirty="0">
                          <a:solidFill>
                            <a:schemeClr val="tx1"/>
                          </a:solidFill>
                          <a:latin typeface="+mn-lt"/>
                          <a:ea typeface="+mn-ea"/>
                          <a:cs typeface="+mn-cs"/>
                        </a:rPr>
                        <a:t>corporate actions.</a:t>
                      </a:r>
                    </a:p>
                    <a:p>
                      <a:pPr marL="171450" indent="-171450" algn="l" defTabSz="914400" rtl="0" eaLnBrk="1" latinLnBrk="0" hangingPunct="1">
                        <a:buFont typeface="Arial" panose="020B0604020202020204" pitchFamily="34" charset="0"/>
                        <a:buChar char="•"/>
                      </a:pPr>
                      <a:r>
                        <a:rPr lang="en-US" sz="1200" b="1" kern="1200" dirty="0">
                          <a:solidFill>
                            <a:schemeClr val="tx1"/>
                          </a:solidFill>
                          <a:latin typeface="+mn-lt"/>
                          <a:ea typeface="+mn-ea"/>
                          <a:cs typeface="+mn-cs"/>
                        </a:rPr>
                        <a:t>Hold securities either physically or electronically (dematerialized).</a:t>
                      </a:r>
                    </a:p>
                    <a:p>
                      <a:pPr marL="171450" indent="-171450" algn="l" defTabSz="914400" rtl="0" eaLnBrk="1" latinLnBrk="0" hangingPunct="1">
                        <a:buFont typeface="Arial" panose="020B0604020202020204" pitchFamily="34" charset="0"/>
                        <a:buChar char="•"/>
                      </a:pPr>
                      <a:r>
                        <a:rPr lang="en-US" sz="1200" b="1" kern="1200" dirty="0">
                          <a:solidFill>
                            <a:schemeClr val="tx1"/>
                          </a:solidFill>
                          <a:latin typeface="+mn-lt"/>
                          <a:ea typeface="+mn-ea"/>
                          <a:cs typeface="+mn-cs"/>
                        </a:rPr>
                        <a:t>May act as registrar.</a:t>
                      </a:r>
                    </a:p>
                    <a:p>
                      <a:pPr marL="171450" indent="-171450" algn="l" defTabSz="914400" rtl="0" eaLnBrk="1" latinLnBrk="0" hangingPunct="1">
                        <a:buFont typeface="Arial" panose="020B0604020202020204" pitchFamily="34" charset="0"/>
                        <a:buChar char="•"/>
                      </a:pPr>
                      <a:r>
                        <a:rPr lang="en-US" sz="1200" b="1" kern="1200" dirty="0">
                          <a:solidFill>
                            <a:schemeClr val="tx1"/>
                          </a:solidFill>
                          <a:latin typeface="+mn-lt"/>
                          <a:ea typeface="+mn-ea"/>
                          <a:cs typeface="+mn-cs"/>
                        </a:rPr>
                        <a:t>Key to ensuring integrity of securities issues. </a:t>
                      </a:r>
                      <a:endParaRPr 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571165"/>
                  </a:ext>
                </a:extLst>
              </a:tr>
              <a:tr h="1000760">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1" i="0" u="none" strike="noStrike" kern="1200" cap="none" spc="0" normalizeH="0" baseline="0" noProof="0" dirty="0">
                          <a:ln>
                            <a:noFill/>
                          </a:ln>
                          <a:solidFill>
                            <a:schemeClr val="bg1">
                              <a:lumMod val="50000"/>
                            </a:schemeClr>
                          </a:solidFill>
                          <a:effectLst/>
                          <a:uLnTx/>
                          <a:uFillTx/>
                          <a:latin typeface="+mn-lt"/>
                          <a:ea typeface="+mn-ea"/>
                          <a:cs typeface="+mn-cs"/>
                        </a:rPr>
                        <a:t>Maintains a centralised electronic record (database) of transaction data.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1" i="0" u="none" strike="noStrike" kern="1200" cap="none" spc="0" normalizeH="0" baseline="0" noProof="0" dirty="0">
                          <a:ln>
                            <a:noFill/>
                          </a:ln>
                          <a:solidFill>
                            <a:schemeClr val="bg1">
                              <a:lumMod val="50000"/>
                            </a:schemeClr>
                          </a:solidFill>
                          <a:effectLst/>
                          <a:uLnTx/>
                          <a:uFillTx/>
                          <a:latin typeface="+mn-lt"/>
                          <a:ea typeface="+mn-ea"/>
                          <a:cs typeface="+mn-cs"/>
                        </a:rPr>
                        <a:t>Grown in importance recently (OTC Derivatives).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1" i="0" u="none" strike="noStrike" kern="1200" cap="none" spc="0" normalizeH="0" baseline="0" noProof="0" dirty="0">
                          <a:ln>
                            <a:noFill/>
                          </a:ln>
                          <a:solidFill>
                            <a:schemeClr val="bg1">
                              <a:lumMod val="50000"/>
                            </a:schemeClr>
                          </a:solidFill>
                          <a:effectLst/>
                          <a:uLnTx/>
                          <a:uFillTx/>
                          <a:latin typeface="+mn-lt"/>
                          <a:ea typeface="+mn-ea"/>
                          <a:cs typeface="+mn-cs"/>
                        </a:rPr>
                        <a:t>Enhances transparency.</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29916559"/>
                  </a:ext>
                </a:extLst>
              </a:tr>
              <a:tr h="953080">
                <a:tc>
                  <a:txBody>
                    <a:bodyPr/>
                    <a:lstStyle/>
                    <a:p>
                      <a:endParaRPr lang="en-US"/>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1" i="0" u="none" strike="noStrike" kern="1200" cap="none" spc="0" normalizeH="0" baseline="0" noProof="0" dirty="0">
                          <a:ln>
                            <a:noFill/>
                          </a:ln>
                          <a:solidFill>
                            <a:srgbClr val="002060"/>
                          </a:solidFill>
                          <a:effectLst/>
                          <a:uLnTx/>
                          <a:uFillTx/>
                          <a:latin typeface="+mn-lt"/>
                          <a:ea typeface="+mn-ea"/>
                          <a:cs typeface="+mn-cs"/>
                        </a:rPr>
                        <a:t>Set of instruments, </a:t>
                      </a:r>
                      <a:r>
                        <a:rPr kumimoji="0" lang="en-GB" sz="1200" b="1" i="0" u="none" strike="noStrike" kern="1200" cap="none" spc="0" normalizeH="0" baseline="0" noProof="0" dirty="0" smtClean="0">
                          <a:ln>
                            <a:noFill/>
                          </a:ln>
                          <a:solidFill>
                            <a:srgbClr val="002060"/>
                          </a:solidFill>
                          <a:effectLst/>
                          <a:uLnTx/>
                          <a:uFillTx/>
                          <a:latin typeface="+mn-lt"/>
                          <a:ea typeface="+mn-ea"/>
                          <a:cs typeface="+mn-cs"/>
                        </a:rPr>
                        <a:t>procedures, </a:t>
                      </a:r>
                      <a:r>
                        <a:rPr kumimoji="0" lang="en-GB" sz="1200" b="1" i="0" u="none" strike="noStrike" kern="1200" cap="none" spc="0" normalizeH="0" baseline="0" noProof="0" dirty="0">
                          <a:ln>
                            <a:noFill/>
                          </a:ln>
                          <a:solidFill>
                            <a:srgbClr val="002060"/>
                          </a:solidFill>
                          <a:effectLst/>
                          <a:uLnTx/>
                          <a:uFillTx/>
                          <a:latin typeface="+mn-lt"/>
                          <a:ea typeface="+mn-ea"/>
                          <a:cs typeface="+mn-cs"/>
                        </a:rPr>
                        <a:t>and rules for the transfer of funds.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1" i="0" u="none" strike="noStrike" kern="1200" cap="none" spc="0" normalizeH="0" baseline="0" noProof="0" dirty="0">
                          <a:ln>
                            <a:noFill/>
                          </a:ln>
                          <a:solidFill>
                            <a:srgbClr val="002060"/>
                          </a:solidFill>
                          <a:effectLst/>
                          <a:uLnTx/>
                          <a:uFillTx/>
                          <a:latin typeface="+mn-lt"/>
                          <a:ea typeface="+mn-ea"/>
                          <a:cs typeface="+mn-cs"/>
                        </a:rPr>
                        <a:t>This system </a:t>
                      </a:r>
                      <a:r>
                        <a:rPr kumimoji="0" lang="en-US" sz="1200" b="1" i="0" u="none" strike="noStrike" kern="1200" cap="none" spc="0" normalizeH="0" baseline="0" noProof="0" dirty="0" smtClean="0">
                          <a:ln>
                            <a:noFill/>
                          </a:ln>
                          <a:solidFill>
                            <a:srgbClr val="002060"/>
                          </a:solidFill>
                          <a:effectLst/>
                          <a:uLnTx/>
                          <a:uFillTx/>
                          <a:latin typeface="+mn-lt"/>
                          <a:ea typeface="+mn-ea"/>
                          <a:cs typeface="+mn-cs"/>
                        </a:rPr>
                        <a:t>includes </a:t>
                      </a:r>
                      <a:r>
                        <a:rPr kumimoji="0" lang="en-US" sz="1200" b="1" i="0" u="none" strike="noStrike" kern="1200" cap="none" spc="0" normalizeH="0" baseline="0" noProof="0" dirty="0">
                          <a:ln>
                            <a:noFill/>
                          </a:ln>
                          <a:solidFill>
                            <a:srgbClr val="002060"/>
                          </a:solidFill>
                          <a:effectLst/>
                          <a:uLnTx/>
                          <a:uFillTx/>
                          <a:latin typeface="+mn-lt"/>
                          <a:ea typeface="+mn-ea"/>
                          <a:cs typeface="+mn-cs"/>
                        </a:rPr>
                        <a:t>the entity operating the arrangement and its participants.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1" i="0" u="none" strike="noStrike" kern="1200" cap="none" spc="0" normalizeH="0" baseline="0" noProof="0" dirty="0">
                          <a:ln>
                            <a:noFill/>
                          </a:ln>
                          <a:solidFill>
                            <a:srgbClr val="002060"/>
                          </a:solidFill>
                          <a:effectLst/>
                          <a:uLnTx/>
                          <a:uFillTx/>
                          <a:latin typeface="+mn-lt"/>
                          <a:ea typeface="+mn-ea"/>
                          <a:cs typeface="+mn-cs"/>
                        </a:rPr>
                        <a:t>Transfer is effected through an agreed upon payment infrastructure. </a:t>
                      </a:r>
                      <a:endParaRPr 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24574263"/>
                  </a:ext>
                </a:extLst>
              </a:tr>
              <a:tr h="1000760">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indent="-171450">
                        <a:buFont typeface="Arial" panose="020B0604020202020204" pitchFamily="34" charset="0"/>
                        <a:buChar char="•"/>
                      </a:pPr>
                      <a:r>
                        <a:rPr kumimoji="0" lang="en-GB" sz="1200" b="1" i="0" u="none" strike="noStrike" kern="1200" cap="none" spc="0" normalizeH="0" baseline="0" dirty="0">
                          <a:ln>
                            <a:noFill/>
                          </a:ln>
                          <a:solidFill>
                            <a:schemeClr val="tx2">
                              <a:lumMod val="60000"/>
                              <a:lumOff val="40000"/>
                            </a:schemeClr>
                          </a:solidFill>
                          <a:effectLst/>
                          <a:uLnTx/>
                          <a:uFillTx/>
                          <a:latin typeface="+mn-lt"/>
                          <a:ea typeface="+mn-ea"/>
                          <a:cs typeface="+mn-cs"/>
                        </a:rPr>
                        <a:t>Interposes itself between counterparties to contracts traded in one or more financial markets.</a:t>
                      </a:r>
                    </a:p>
                    <a:p>
                      <a:pPr marL="171450" indent="-171450">
                        <a:buFont typeface="Arial" panose="020B0604020202020204" pitchFamily="34" charset="0"/>
                        <a:buChar char="•"/>
                      </a:pPr>
                      <a:r>
                        <a:rPr kumimoji="0" lang="en-GB" sz="1200" b="1" i="0" u="none" strike="noStrike" kern="1200" cap="none" spc="0" normalizeH="0" baseline="0" dirty="0">
                          <a:ln>
                            <a:noFill/>
                          </a:ln>
                          <a:solidFill>
                            <a:schemeClr val="tx2">
                              <a:lumMod val="60000"/>
                              <a:lumOff val="40000"/>
                            </a:schemeClr>
                          </a:solidFill>
                          <a:effectLst/>
                          <a:uLnTx/>
                          <a:uFillTx/>
                          <a:latin typeface="+mn-lt"/>
                          <a:ea typeface="+mn-ea"/>
                          <a:cs typeface="+mn-cs"/>
                        </a:rPr>
                        <a:t>Guarantees trades through “novation” or “open offer”.</a:t>
                      </a:r>
                    </a:p>
                    <a:p>
                      <a:pPr marL="171450" indent="-171450">
                        <a:buFont typeface="Arial" panose="020B0604020202020204" pitchFamily="34" charset="0"/>
                        <a:buChar char="•"/>
                      </a:pPr>
                      <a:r>
                        <a:rPr kumimoji="0" lang="en-GB" sz="1200" b="1" i="0" u="none" strike="noStrike" kern="1200" cap="none" spc="0" normalizeH="0" baseline="0" dirty="0">
                          <a:ln>
                            <a:noFill/>
                          </a:ln>
                          <a:solidFill>
                            <a:schemeClr val="tx2">
                              <a:lumMod val="60000"/>
                              <a:lumOff val="40000"/>
                            </a:schemeClr>
                          </a:solidFill>
                          <a:effectLst/>
                          <a:uLnTx/>
                          <a:uFillTx/>
                          <a:latin typeface="+mn-lt"/>
                          <a:ea typeface="+mn-ea"/>
                          <a:cs typeface="+mn-cs"/>
                        </a:rPr>
                        <a:t>Reduces risk through multilateral netting and risk controls on members.</a:t>
                      </a:r>
                    </a:p>
                    <a:p>
                      <a:pPr marL="171450" indent="-171450">
                        <a:buFont typeface="Arial" panose="020B0604020202020204" pitchFamily="34" charset="0"/>
                        <a:buChar char="•"/>
                      </a:pPr>
                      <a:endParaRPr kumimoji="0" lang="en-US" sz="1200" b="1" i="0" u="none" strike="noStrike" kern="1200" cap="none" spc="0" normalizeH="0" baseline="0" dirty="0">
                        <a:ln>
                          <a:noFill/>
                        </a:ln>
                        <a:solidFill>
                          <a:srgbClr val="002060"/>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80106166"/>
                  </a:ext>
                </a:extLst>
              </a:tr>
            </a:tbl>
          </a:graphicData>
        </a:graphic>
      </p:graphicFrame>
      <p:pic>
        <p:nvPicPr>
          <p:cNvPr id="13" name="Graphic 3" descr="Handshake">
            <a:extLst>
              <a:ext uri="{FF2B5EF4-FFF2-40B4-BE49-F238E27FC236}">
                <a16:creationId xmlns:a16="http://schemas.microsoft.com/office/drawing/2014/main" id="{57096528-0EAC-42BE-82B1-EF7E294B0C76}"/>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p:blipFill>
        <p:spPr>
          <a:xfrm>
            <a:off x="685800" y="1196752"/>
            <a:ext cx="990600" cy="990600"/>
          </a:xfrm>
          <a:prstGeom prst="rect">
            <a:avLst/>
          </a:prstGeom>
        </p:spPr>
      </p:pic>
      <p:sp>
        <p:nvSpPr>
          <p:cNvPr id="14" name="Rectangle 13">
            <a:extLst>
              <a:ext uri="{FF2B5EF4-FFF2-40B4-BE49-F238E27FC236}">
                <a16:creationId xmlns:a16="http://schemas.microsoft.com/office/drawing/2014/main" id="{AAED9523-6B4B-427F-B5A5-6A4A3BCCBE32}"/>
              </a:ext>
            </a:extLst>
          </p:cNvPr>
          <p:cNvSpPr/>
          <p:nvPr/>
        </p:nvSpPr>
        <p:spPr>
          <a:xfrm>
            <a:off x="1600200" y="1340768"/>
            <a:ext cx="990600" cy="830997"/>
          </a:xfrm>
          <a:prstGeom prst="rect">
            <a:avLst/>
          </a:prstGeom>
        </p:spPr>
        <p:txBody>
          <a:bodyPr wrap="square">
            <a:spAutoFit/>
          </a:bodyPr>
          <a:lstStyle/>
          <a:p>
            <a:pPr algn="ctr"/>
            <a:r>
              <a:rPr lang="en-US" sz="1200" b="1" dirty="0">
                <a:solidFill>
                  <a:srgbClr val="B2951A"/>
                </a:solidFill>
                <a:latin typeface="Times New Roman" panose="02020603050405020304" pitchFamily="18" charset="0"/>
                <a:cs typeface="Times New Roman" panose="02020603050405020304" pitchFamily="18" charset="0"/>
              </a:rPr>
              <a:t>Securities Settlement Systems </a:t>
            </a:r>
          </a:p>
          <a:p>
            <a:pPr algn="ctr"/>
            <a:r>
              <a:rPr lang="en-US" sz="1200" b="1" dirty="0">
                <a:solidFill>
                  <a:srgbClr val="B2951A"/>
                </a:solidFill>
                <a:latin typeface="Times New Roman" panose="02020603050405020304" pitchFamily="18" charset="0"/>
                <a:cs typeface="Times New Roman" panose="02020603050405020304" pitchFamily="18" charset="0"/>
              </a:rPr>
              <a:t>(SSS)</a:t>
            </a:r>
          </a:p>
        </p:txBody>
      </p:sp>
      <p:pic>
        <p:nvPicPr>
          <p:cNvPr id="15" name="Graphic 5" descr="Checklist">
            <a:extLst>
              <a:ext uri="{FF2B5EF4-FFF2-40B4-BE49-F238E27FC236}">
                <a16:creationId xmlns:a16="http://schemas.microsoft.com/office/drawing/2014/main" id="{C50F88D7-43F1-4283-A7B6-9FCAE67C7429}"/>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 xmlns:asvg="http://schemas.microsoft.com/office/drawing/2016/SVG/main" r:embed="rId8"/>
              </a:ext>
            </a:extLst>
          </a:blip>
          <a:stretch>
            <a:fillRect/>
          </a:stretch>
        </p:blipFill>
        <p:spPr>
          <a:xfrm>
            <a:off x="663080" y="2295500"/>
            <a:ext cx="914400" cy="914400"/>
          </a:xfrm>
          <a:prstGeom prst="rect">
            <a:avLst/>
          </a:prstGeom>
        </p:spPr>
      </p:pic>
      <p:sp>
        <p:nvSpPr>
          <p:cNvPr id="16" name="TextBox 15">
            <a:extLst>
              <a:ext uri="{FF2B5EF4-FFF2-40B4-BE49-F238E27FC236}">
                <a16:creationId xmlns:a16="http://schemas.microsoft.com/office/drawing/2014/main" id="{72DB2F2B-C3FB-451D-91F4-5A24930C9501}"/>
              </a:ext>
            </a:extLst>
          </p:cNvPr>
          <p:cNvSpPr txBox="1"/>
          <p:nvPr/>
        </p:nvSpPr>
        <p:spPr>
          <a:xfrm>
            <a:off x="1143000" y="2462560"/>
            <a:ext cx="1752600" cy="646331"/>
          </a:xfrm>
          <a:prstGeom prst="rect">
            <a:avLst/>
          </a:prstGeom>
          <a:noFill/>
        </p:spPr>
        <p:txBody>
          <a:bodyPr wrap="square" rtlCol="0">
            <a:spAutoFit/>
          </a:bodyPr>
          <a:lstStyle/>
          <a:p>
            <a:pPr algn="ctr"/>
            <a:r>
              <a:rPr lang="en-US" sz="1200" b="1" dirty="0">
                <a:latin typeface="Times New Roman" panose="02020603050405020304" pitchFamily="18" charset="0"/>
                <a:cs typeface="Times New Roman" panose="02020603050405020304" pitchFamily="18" charset="0"/>
              </a:rPr>
              <a:t>Central Securities Depository </a:t>
            </a:r>
          </a:p>
          <a:p>
            <a:pPr algn="ctr"/>
            <a:r>
              <a:rPr lang="en-US" sz="1200" b="1" dirty="0">
                <a:latin typeface="Times New Roman" panose="02020603050405020304" pitchFamily="18" charset="0"/>
                <a:cs typeface="Times New Roman" panose="02020603050405020304" pitchFamily="18" charset="0"/>
              </a:rPr>
              <a:t>(CSD)</a:t>
            </a:r>
          </a:p>
        </p:txBody>
      </p:sp>
      <p:pic>
        <p:nvPicPr>
          <p:cNvPr id="18" name="Graphic 7" descr="Database">
            <a:extLst>
              <a:ext uri="{FF2B5EF4-FFF2-40B4-BE49-F238E27FC236}">
                <a16:creationId xmlns:a16="http://schemas.microsoft.com/office/drawing/2014/main" id="{28870D4A-F6C3-41D0-930A-493BEC7E580D}"/>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 xmlns:asvg="http://schemas.microsoft.com/office/drawing/2016/SVG/main" r:embed="rId10"/>
              </a:ext>
            </a:extLst>
          </a:blip>
          <a:stretch>
            <a:fillRect/>
          </a:stretch>
        </p:blipFill>
        <p:spPr>
          <a:xfrm>
            <a:off x="609600" y="3212976"/>
            <a:ext cx="914401" cy="914401"/>
          </a:xfrm>
          <a:prstGeom prst="rect">
            <a:avLst/>
          </a:prstGeom>
        </p:spPr>
      </p:pic>
      <p:sp>
        <p:nvSpPr>
          <p:cNvPr id="19" name="TextBox 18">
            <a:extLst>
              <a:ext uri="{FF2B5EF4-FFF2-40B4-BE49-F238E27FC236}">
                <a16:creationId xmlns:a16="http://schemas.microsoft.com/office/drawing/2014/main" id="{19D875F7-3D6A-42F5-937A-F53EB89C6D31}"/>
              </a:ext>
            </a:extLst>
          </p:cNvPr>
          <p:cNvSpPr txBox="1"/>
          <p:nvPr/>
        </p:nvSpPr>
        <p:spPr>
          <a:xfrm>
            <a:off x="1371600" y="3356992"/>
            <a:ext cx="1124361" cy="646331"/>
          </a:xfrm>
          <a:prstGeom prst="rect">
            <a:avLst/>
          </a:prstGeom>
          <a:noFill/>
        </p:spPr>
        <p:txBody>
          <a:bodyPr wrap="square" rtlCol="0">
            <a:spAutoFit/>
          </a:bodyPr>
          <a:lstStyle/>
          <a:p>
            <a:pPr algn="ctr"/>
            <a:r>
              <a:rPr lang="en-US" sz="1200" b="1" dirty="0">
                <a:solidFill>
                  <a:schemeClr val="bg1">
                    <a:lumMod val="50000"/>
                  </a:schemeClr>
                </a:solidFill>
                <a:latin typeface="Times New Roman" panose="02020603050405020304" pitchFamily="18" charset="0"/>
                <a:cs typeface="Times New Roman" panose="02020603050405020304" pitchFamily="18" charset="0"/>
              </a:rPr>
              <a:t>Trade Repository</a:t>
            </a:r>
          </a:p>
          <a:p>
            <a:pPr algn="ctr"/>
            <a:r>
              <a:rPr lang="en-US" sz="1200" b="1" dirty="0">
                <a:solidFill>
                  <a:schemeClr val="bg1">
                    <a:lumMod val="50000"/>
                  </a:schemeClr>
                </a:solidFill>
                <a:latin typeface="Times New Roman" panose="02020603050405020304" pitchFamily="18" charset="0"/>
                <a:cs typeface="Times New Roman" panose="02020603050405020304" pitchFamily="18" charset="0"/>
              </a:rPr>
              <a:t>(TR)</a:t>
            </a:r>
          </a:p>
        </p:txBody>
      </p:sp>
      <p:pic>
        <p:nvPicPr>
          <p:cNvPr id="20" name="Graphic 9" descr="Network">
            <a:extLst>
              <a:ext uri="{FF2B5EF4-FFF2-40B4-BE49-F238E27FC236}">
                <a16:creationId xmlns:a16="http://schemas.microsoft.com/office/drawing/2014/main" id="{22950328-0396-49D6-924D-2DBA90C876F8}"/>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 xmlns:asvg="http://schemas.microsoft.com/office/drawing/2016/SVG/main" r:embed="rId12"/>
              </a:ext>
            </a:extLst>
          </a:blip>
          <a:stretch>
            <a:fillRect/>
          </a:stretch>
        </p:blipFill>
        <p:spPr>
          <a:xfrm>
            <a:off x="603294" y="5157192"/>
            <a:ext cx="914401" cy="914401"/>
          </a:xfrm>
          <a:prstGeom prst="rect">
            <a:avLst/>
          </a:prstGeom>
        </p:spPr>
      </p:pic>
      <p:sp>
        <p:nvSpPr>
          <p:cNvPr id="21" name="TextBox 20">
            <a:extLst>
              <a:ext uri="{FF2B5EF4-FFF2-40B4-BE49-F238E27FC236}">
                <a16:creationId xmlns:a16="http://schemas.microsoft.com/office/drawing/2014/main" id="{AA512623-1EF9-4CD1-B0E7-29FDBA8D3977}"/>
              </a:ext>
            </a:extLst>
          </p:cNvPr>
          <p:cNvSpPr txBox="1"/>
          <p:nvPr/>
        </p:nvSpPr>
        <p:spPr>
          <a:xfrm>
            <a:off x="1447800" y="5301208"/>
            <a:ext cx="1143000" cy="646331"/>
          </a:xfrm>
          <a:prstGeom prst="rect">
            <a:avLst/>
          </a:prstGeom>
          <a:noFill/>
        </p:spPr>
        <p:txBody>
          <a:bodyPr wrap="square" rtlCol="0">
            <a:spAutoFit/>
          </a:bodyPr>
          <a:lstStyle/>
          <a:p>
            <a:pPr algn="ctr"/>
            <a:r>
              <a:rPr lang="en-US" sz="1200" b="1" dirty="0">
                <a:solidFill>
                  <a:schemeClr val="tx2">
                    <a:lumMod val="60000"/>
                    <a:lumOff val="40000"/>
                  </a:schemeClr>
                </a:solidFill>
                <a:latin typeface="Times New Roman" panose="02020603050405020304" pitchFamily="18" charset="0"/>
                <a:cs typeface="Times New Roman" panose="02020603050405020304" pitchFamily="18" charset="0"/>
              </a:rPr>
              <a:t>Central Counterparty (CCP)</a:t>
            </a:r>
          </a:p>
        </p:txBody>
      </p:sp>
      <p:pic>
        <p:nvPicPr>
          <p:cNvPr id="22" name="Graphic 11" descr="Money">
            <a:extLst>
              <a:ext uri="{FF2B5EF4-FFF2-40B4-BE49-F238E27FC236}">
                <a16:creationId xmlns:a16="http://schemas.microsoft.com/office/drawing/2014/main" id="{DE378EEE-54FB-4B5D-9520-E5D9127568FA}"/>
              </a:ext>
            </a:extLst>
          </p:cNvPr>
          <p:cNvPicPr>
            <a:picLocks noChangeAspect="1"/>
          </p:cNvPicPr>
          <p:nvPr/>
        </p:nvPicPr>
        <p:blipFill>
          <a:blip r:embed="rId13" cstate="print">
            <a:extLst>
              <a:ext uri="{28A0092B-C50C-407E-A947-70E740481C1C}">
                <a14:useLocalDpi xmlns:a14="http://schemas.microsoft.com/office/drawing/2010/main" val="0"/>
              </a:ext>
              <a:ext uri="{96DAC541-7B7A-43D3-8B79-37D633B846F1}">
                <asvg:svgBlip xmlns="" xmlns:asvg="http://schemas.microsoft.com/office/drawing/2016/SVG/main" r:embed="rId14"/>
              </a:ext>
            </a:extLst>
          </a:blip>
          <a:stretch>
            <a:fillRect/>
          </a:stretch>
        </p:blipFill>
        <p:spPr>
          <a:xfrm>
            <a:off x="662018" y="4221088"/>
            <a:ext cx="832554" cy="832554"/>
          </a:xfrm>
          <a:prstGeom prst="rect">
            <a:avLst/>
          </a:prstGeom>
        </p:spPr>
      </p:pic>
      <p:sp>
        <p:nvSpPr>
          <p:cNvPr id="23" name="TextBox 22">
            <a:extLst>
              <a:ext uri="{FF2B5EF4-FFF2-40B4-BE49-F238E27FC236}">
                <a16:creationId xmlns:a16="http://schemas.microsoft.com/office/drawing/2014/main" id="{65F2170C-9C24-4DE8-BA40-8A5FFEC67197}"/>
              </a:ext>
            </a:extLst>
          </p:cNvPr>
          <p:cNvSpPr txBox="1"/>
          <p:nvPr/>
        </p:nvSpPr>
        <p:spPr>
          <a:xfrm>
            <a:off x="1331234" y="4366845"/>
            <a:ext cx="1205092" cy="646331"/>
          </a:xfrm>
          <a:prstGeom prst="rect">
            <a:avLst/>
          </a:prstGeom>
          <a:noFill/>
        </p:spPr>
        <p:txBody>
          <a:bodyPr wrap="square" rtlCol="0">
            <a:spAutoFit/>
          </a:bodyPr>
          <a:lstStyle/>
          <a:p>
            <a:pPr algn="ctr"/>
            <a:r>
              <a:rPr lang="en-US" sz="1200" b="1" dirty="0">
                <a:solidFill>
                  <a:srgbClr val="002060"/>
                </a:solidFill>
                <a:latin typeface="Times New Roman" panose="02020603050405020304" pitchFamily="18" charset="0"/>
                <a:cs typeface="Times New Roman" panose="02020603050405020304" pitchFamily="18" charset="0"/>
              </a:rPr>
              <a:t>Payments Systems</a:t>
            </a:r>
          </a:p>
          <a:p>
            <a:pPr algn="ctr"/>
            <a:r>
              <a:rPr lang="en-US" sz="1200" b="1" dirty="0">
                <a:solidFill>
                  <a:srgbClr val="002060"/>
                </a:solidFill>
                <a:latin typeface="Times New Roman" panose="02020603050405020304" pitchFamily="18" charset="0"/>
                <a:cs typeface="Times New Roman" panose="02020603050405020304" pitchFamily="18" charset="0"/>
              </a:rPr>
              <a:t>(PS) </a:t>
            </a:r>
          </a:p>
        </p:txBody>
      </p:sp>
      <p:sp>
        <p:nvSpPr>
          <p:cNvPr id="24" name="Rectangle 23">
            <a:extLst>
              <a:ext uri="{FF2B5EF4-FFF2-40B4-BE49-F238E27FC236}">
                <a16:creationId xmlns:a16="http://schemas.microsoft.com/office/drawing/2014/main" id="{5185CE63-FA08-4540-B96A-73DEA567BD09}"/>
              </a:ext>
            </a:extLst>
          </p:cNvPr>
          <p:cNvSpPr/>
          <p:nvPr/>
        </p:nvSpPr>
        <p:spPr>
          <a:xfrm>
            <a:off x="7804361" y="5358160"/>
            <a:ext cx="577639" cy="70583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Times New Roman" panose="02020603050405020304" pitchFamily="18" charset="0"/>
                <a:cs typeface="Times New Roman" panose="02020603050405020304" pitchFamily="18" charset="0"/>
              </a:rPr>
              <a:t>Today’s Focus</a:t>
            </a:r>
          </a:p>
        </p:txBody>
      </p:sp>
      <p:cxnSp>
        <p:nvCxnSpPr>
          <p:cNvPr id="25" name="Straight Arrow Connector 24">
            <a:extLst>
              <a:ext uri="{FF2B5EF4-FFF2-40B4-BE49-F238E27FC236}">
                <a16:creationId xmlns:a16="http://schemas.microsoft.com/office/drawing/2014/main" id="{C0B99653-3286-4EBF-ADA4-DFC6AF1AF2F7}"/>
              </a:ext>
            </a:extLst>
          </p:cNvPr>
          <p:cNvCxnSpPr/>
          <p:nvPr/>
        </p:nvCxnSpPr>
        <p:spPr>
          <a:xfrm flipH="1">
            <a:off x="7543800" y="5711077"/>
            <a:ext cx="260561"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10347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36041"/>
            <a:ext cx="5009927" cy="772679"/>
          </a:xfrm>
        </p:spPr>
        <p:txBody>
          <a:bodyPr>
            <a:normAutofit/>
          </a:bodyPr>
          <a:lstStyle/>
          <a:p>
            <a:pPr algn="l"/>
            <a:r>
              <a:rPr lang="en-US" sz="3000" dirty="0" smtClean="0">
                <a:solidFill>
                  <a:schemeClr val="tx2"/>
                </a:solidFill>
                <a:cs typeface="mohammad bold art 1" pitchFamily="2" charset="-78"/>
              </a:rPr>
              <a:t>How they work together?</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6</a:t>
            </a:fld>
            <a:endParaRPr lang="en-US" dirty="0"/>
          </a:p>
        </p:txBody>
      </p:sp>
      <p:cxnSp>
        <p:nvCxnSpPr>
          <p:cNvPr id="12" name="Straight Connector 11"/>
          <p:cNvCxnSpPr/>
          <p:nvPr/>
        </p:nvCxnSpPr>
        <p:spPr>
          <a:xfrm>
            <a:off x="533400" y="83671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pic>
        <p:nvPicPr>
          <p:cNvPr id="9" name="Graphic 4" descr="Checklist">
            <a:extLst>
              <a:ext uri="{FF2B5EF4-FFF2-40B4-BE49-F238E27FC236}">
                <a16:creationId xmlns:a16="http://schemas.microsoft.com/office/drawing/2014/main" id="{FA0BEAA6-904C-4CB5-9BC8-79E34431006F}"/>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4146521" y="5164657"/>
            <a:ext cx="770047" cy="770047"/>
          </a:xfrm>
          <a:prstGeom prst="rect">
            <a:avLst/>
          </a:prstGeom>
        </p:spPr>
      </p:pic>
      <p:pic>
        <p:nvPicPr>
          <p:cNvPr id="11" name="Graphic 6" descr="Handshake">
            <a:extLst>
              <a:ext uri="{FF2B5EF4-FFF2-40B4-BE49-F238E27FC236}">
                <a16:creationId xmlns:a16="http://schemas.microsoft.com/office/drawing/2014/main" id="{3ABF2783-267B-4970-8646-376C3EED6BC3}"/>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p:blipFill>
        <p:spPr>
          <a:xfrm>
            <a:off x="4141647" y="3886436"/>
            <a:ext cx="774921" cy="774921"/>
          </a:xfrm>
          <a:prstGeom prst="rect">
            <a:avLst/>
          </a:prstGeom>
        </p:spPr>
      </p:pic>
      <p:pic>
        <p:nvPicPr>
          <p:cNvPr id="13" name="Graphic 10" descr="Network">
            <a:extLst>
              <a:ext uri="{FF2B5EF4-FFF2-40B4-BE49-F238E27FC236}">
                <a16:creationId xmlns:a16="http://schemas.microsoft.com/office/drawing/2014/main" id="{4D2701B2-FF7A-4ED1-8D2A-E1DB54D36281}"/>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xmlns="" r:embed="rId10"/>
              </a:ext>
            </a:extLst>
          </a:blip>
          <a:stretch>
            <a:fillRect/>
          </a:stretch>
        </p:blipFill>
        <p:spPr>
          <a:xfrm>
            <a:off x="4129454" y="2623210"/>
            <a:ext cx="770047" cy="770047"/>
          </a:xfrm>
          <a:prstGeom prst="rect">
            <a:avLst/>
          </a:prstGeom>
        </p:spPr>
      </p:pic>
      <p:sp>
        <p:nvSpPr>
          <p:cNvPr id="14" name="TextBox 13">
            <a:extLst>
              <a:ext uri="{FF2B5EF4-FFF2-40B4-BE49-F238E27FC236}">
                <a16:creationId xmlns:a16="http://schemas.microsoft.com/office/drawing/2014/main" id="{64ECDD46-C00E-4BE6-BBC1-3949C985F2B8}"/>
              </a:ext>
            </a:extLst>
          </p:cNvPr>
          <p:cNvSpPr txBox="1"/>
          <p:nvPr/>
        </p:nvSpPr>
        <p:spPr>
          <a:xfrm>
            <a:off x="3405554" y="3395990"/>
            <a:ext cx="2286000" cy="261610"/>
          </a:xfrm>
          <a:prstGeom prst="rect">
            <a:avLst/>
          </a:prstGeom>
          <a:noFill/>
        </p:spPr>
        <p:txBody>
          <a:bodyPr wrap="square" rtlCol="0">
            <a:spAutoFit/>
          </a:bodyPr>
          <a:lstStyle/>
          <a:p>
            <a:pPr algn="ctr"/>
            <a:r>
              <a:rPr lang="en-US" sz="1050" b="1" dirty="0">
                <a:solidFill>
                  <a:schemeClr val="tx2">
                    <a:lumMod val="60000"/>
                    <a:lumOff val="40000"/>
                  </a:schemeClr>
                </a:solidFill>
              </a:rPr>
              <a:t>Central Counterparty (CCP)</a:t>
            </a:r>
          </a:p>
        </p:txBody>
      </p:sp>
      <p:sp>
        <p:nvSpPr>
          <p:cNvPr id="15" name="TextBox 14">
            <a:extLst>
              <a:ext uri="{FF2B5EF4-FFF2-40B4-BE49-F238E27FC236}">
                <a16:creationId xmlns:a16="http://schemas.microsoft.com/office/drawing/2014/main" id="{6857A5C1-10B0-46E2-9BBE-A36DC7697E4D}"/>
              </a:ext>
            </a:extLst>
          </p:cNvPr>
          <p:cNvSpPr txBox="1"/>
          <p:nvPr/>
        </p:nvSpPr>
        <p:spPr>
          <a:xfrm>
            <a:off x="3048000" y="4445913"/>
            <a:ext cx="3048000" cy="430887"/>
          </a:xfrm>
          <a:prstGeom prst="rect">
            <a:avLst/>
          </a:prstGeom>
          <a:noFill/>
        </p:spPr>
        <p:txBody>
          <a:bodyPr wrap="square" rtlCol="0">
            <a:spAutoFit/>
          </a:bodyPr>
          <a:lstStyle/>
          <a:p>
            <a:pPr algn="ctr"/>
            <a:r>
              <a:rPr lang="en-US" sz="1050" b="1" dirty="0">
                <a:solidFill>
                  <a:srgbClr val="B2951A"/>
                </a:solidFill>
              </a:rPr>
              <a:t>Securities Settlement </a:t>
            </a:r>
            <a:r>
              <a:rPr lang="en-US" sz="1050" b="1" dirty="0" smtClean="0">
                <a:solidFill>
                  <a:srgbClr val="B2951A"/>
                </a:solidFill>
              </a:rPr>
              <a:t>System</a:t>
            </a:r>
            <a:endParaRPr lang="en-US" sz="1050" b="1" dirty="0">
              <a:solidFill>
                <a:srgbClr val="B2951A"/>
              </a:solidFill>
            </a:endParaRPr>
          </a:p>
          <a:p>
            <a:pPr algn="ctr"/>
            <a:r>
              <a:rPr lang="en-US" sz="1050" b="1" dirty="0">
                <a:solidFill>
                  <a:srgbClr val="B2951A"/>
                </a:solidFill>
              </a:rPr>
              <a:t>(SSS)</a:t>
            </a:r>
          </a:p>
        </p:txBody>
      </p:sp>
      <p:sp>
        <p:nvSpPr>
          <p:cNvPr id="16" name="TextBox 15">
            <a:extLst>
              <a:ext uri="{FF2B5EF4-FFF2-40B4-BE49-F238E27FC236}">
                <a16:creationId xmlns:a16="http://schemas.microsoft.com/office/drawing/2014/main" id="{64ECDD46-C00E-4BE6-BBC1-3949C985F2B8}"/>
              </a:ext>
            </a:extLst>
          </p:cNvPr>
          <p:cNvSpPr txBox="1"/>
          <p:nvPr/>
        </p:nvSpPr>
        <p:spPr>
          <a:xfrm>
            <a:off x="3429000" y="1977003"/>
            <a:ext cx="2286000" cy="261610"/>
          </a:xfrm>
          <a:prstGeom prst="rect">
            <a:avLst/>
          </a:prstGeom>
          <a:noFill/>
        </p:spPr>
        <p:txBody>
          <a:bodyPr wrap="square" rtlCol="0">
            <a:spAutoFit/>
          </a:bodyPr>
          <a:lstStyle/>
          <a:p>
            <a:pPr algn="ctr"/>
            <a:r>
              <a:rPr lang="en-US" sz="1050" b="1" dirty="0" smtClean="0">
                <a:solidFill>
                  <a:srgbClr val="396F00"/>
                </a:solidFill>
              </a:rPr>
              <a:t>Exchange</a:t>
            </a:r>
            <a:endParaRPr lang="en-US" sz="1050" b="1" dirty="0">
              <a:solidFill>
                <a:srgbClr val="396F00"/>
              </a:solidFill>
            </a:endParaRPr>
          </a:p>
        </p:txBody>
      </p:sp>
      <p:sp>
        <p:nvSpPr>
          <p:cNvPr id="18" name="Rectangle 17"/>
          <p:cNvSpPr/>
          <p:nvPr/>
        </p:nvSpPr>
        <p:spPr>
          <a:xfrm>
            <a:off x="1333500" y="1265309"/>
            <a:ext cx="1028700" cy="457200"/>
          </a:xfrm>
          <a:prstGeom prst="rect">
            <a:avLst/>
          </a:prstGeom>
          <a:solidFill>
            <a:srgbClr val="396F00"/>
          </a:solidFill>
          <a:ln>
            <a:solidFill>
              <a:srgbClr val="396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t>Exchange Member</a:t>
            </a:r>
            <a:endParaRPr lang="en-US" sz="1200" b="1" dirty="0"/>
          </a:p>
        </p:txBody>
      </p:sp>
      <p:sp>
        <p:nvSpPr>
          <p:cNvPr id="19" name="Rectangle 18"/>
          <p:cNvSpPr/>
          <p:nvPr/>
        </p:nvSpPr>
        <p:spPr>
          <a:xfrm>
            <a:off x="6717196" y="1265309"/>
            <a:ext cx="1028700" cy="457200"/>
          </a:xfrm>
          <a:prstGeom prst="rect">
            <a:avLst/>
          </a:prstGeom>
          <a:solidFill>
            <a:srgbClr val="396F00"/>
          </a:solidFill>
          <a:ln>
            <a:solidFill>
              <a:srgbClr val="396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200" b="1" dirty="0">
                <a:solidFill>
                  <a:prstClr val="white"/>
                </a:solidFill>
              </a:rPr>
              <a:t>Exchange Member</a:t>
            </a:r>
          </a:p>
        </p:txBody>
      </p:sp>
      <p:cxnSp>
        <p:nvCxnSpPr>
          <p:cNvPr id="20" name="Straight Arrow Connector 19"/>
          <p:cNvCxnSpPr>
            <a:stCxn id="18" idx="3"/>
          </p:cNvCxnSpPr>
          <p:nvPr/>
        </p:nvCxnSpPr>
        <p:spPr>
          <a:xfrm>
            <a:off x="2362200" y="1493909"/>
            <a:ext cx="1295400" cy="0"/>
          </a:xfrm>
          <a:prstGeom prst="straightConnector1">
            <a:avLst/>
          </a:prstGeom>
          <a:ln>
            <a:solidFill>
              <a:srgbClr val="396F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a:off x="5164868" y="1493909"/>
            <a:ext cx="1524000" cy="1096"/>
          </a:xfrm>
          <a:prstGeom prst="straightConnector1">
            <a:avLst/>
          </a:prstGeom>
          <a:ln>
            <a:solidFill>
              <a:srgbClr val="396F00"/>
            </a:solidFill>
            <a:tailEnd type="triangle"/>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2590800" y="1265309"/>
            <a:ext cx="685800" cy="228600"/>
          </a:xfrm>
          <a:prstGeom prst="rect">
            <a:avLst/>
          </a:prstGeom>
          <a:solidFill>
            <a:schemeClr val="bg1"/>
          </a:solidFill>
          <a:ln>
            <a:solidFill>
              <a:srgbClr val="396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smtClean="0">
                <a:solidFill>
                  <a:schemeClr val="tx1"/>
                </a:solidFill>
              </a:rPr>
              <a:t>Buy order</a:t>
            </a:r>
            <a:endParaRPr lang="en-US" sz="900" b="1" dirty="0">
              <a:solidFill>
                <a:schemeClr val="tx1"/>
              </a:solidFill>
            </a:endParaRPr>
          </a:p>
        </p:txBody>
      </p:sp>
      <p:sp>
        <p:nvSpPr>
          <p:cNvPr id="23" name="Rectangle 22"/>
          <p:cNvSpPr/>
          <p:nvPr/>
        </p:nvSpPr>
        <p:spPr>
          <a:xfrm>
            <a:off x="5707178" y="1265309"/>
            <a:ext cx="685800" cy="228600"/>
          </a:xfrm>
          <a:prstGeom prst="rect">
            <a:avLst/>
          </a:prstGeom>
          <a:solidFill>
            <a:schemeClr val="bg1"/>
          </a:solidFill>
          <a:ln>
            <a:solidFill>
              <a:srgbClr val="396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smtClean="0">
                <a:solidFill>
                  <a:schemeClr val="tx1"/>
                </a:solidFill>
              </a:rPr>
              <a:t>Sell order</a:t>
            </a:r>
            <a:endParaRPr lang="en-US" sz="900" b="1" dirty="0">
              <a:solidFill>
                <a:schemeClr val="tx1"/>
              </a:solidFill>
            </a:endParaRPr>
          </a:p>
        </p:txBody>
      </p:sp>
      <p:sp>
        <p:nvSpPr>
          <p:cNvPr id="24" name="Rectangle 23"/>
          <p:cNvSpPr/>
          <p:nvPr/>
        </p:nvSpPr>
        <p:spPr>
          <a:xfrm>
            <a:off x="1333500" y="2937424"/>
            <a:ext cx="1028700" cy="457200"/>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t>Clearing Member</a:t>
            </a:r>
            <a:endParaRPr lang="en-US" sz="1200" b="1" dirty="0"/>
          </a:p>
        </p:txBody>
      </p:sp>
      <p:sp>
        <p:nvSpPr>
          <p:cNvPr id="25" name="Rectangle 24"/>
          <p:cNvSpPr/>
          <p:nvPr/>
        </p:nvSpPr>
        <p:spPr>
          <a:xfrm>
            <a:off x="6717196" y="2937424"/>
            <a:ext cx="1028700" cy="457200"/>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200" b="1" dirty="0" smtClean="0">
                <a:solidFill>
                  <a:prstClr val="white"/>
                </a:solidFill>
              </a:rPr>
              <a:t>Clearing </a:t>
            </a:r>
            <a:r>
              <a:rPr lang="en-US" sz="1200" b="1" dirty="0">
                <a:solidFill>
                  <a:prstClr val="white"/>
                </a:solidFill>
              </a:rPr>
              <a:t>Member</a:t>
            </a:r>
          </a:p>
        </p:txBody>
      </p:sp>
      <p:cxnSp>
        <p:nvCxnSpPr>
          <p:cNvPr id="26" name="Straight Arrow Connector 25"/>
          <p:cNvCxnSpPr>
            <a:stCxn id="24" idx="3"/>
          </p:cNvCxnSpPr>
          <p:nvPr/>
        </p:nvCxnSpPr>
        <p:spPr>
          <a:xfrm>
            <a:off x="2362200" y="3166024"/>
            <a:ext cx="1295400" cy="0"/>
          </a:xfrm>
          <a:prstGeom prst="straightConnector1">
            <a:avLst/>
          </a:prstGeom>
          <a:ln>
            <a:solidFill>
              <a:schemeClr val="tx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a:off x="5164868" y="3166024"/>
            <a:ext cx="1524000" cy="1096"/>
          </a:xfrm>
          <a:prstGeom prst="straightConnector1">
            <a:avLst/>
          </a:prstGeom>
          <a:ln>
            <a:solidFill>
              <a:schemeClr val="tx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8" name="Up-Down Arrow 27"/>
          <p:cNvSpPr/>
          <p:nvPr/>
        </p:nvSpPr>
        <p:spPr>
          <a:xfrm>
            <a:off x="7239000" y="1878222"/>
            <a:ext cx="46534" cy="941178"/>
          </a:xfrm>
          <a:prstGeom prst="up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29" name="Up-Down Arrow 28"/>
          <p:cNvSpPr/>
          <p:nvPr/>
        </p:nvSpPr>
        <p:spPr>
          <a:xfrm>
            <a:off x="1840396" y="1859377"/>
            <a:ext cx="46534" cy="941178"/>
          </a:xfrm>
          <a:prstGeom prst="up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0" name="TextBox 29"/>
          <p:cNvSpPr txBox="1"/>
          <p:nvPr/>
        </p:nvSpPr>
        <p:spPr>
          <a:xfrm>
            <a:off x="1445817" y="2114522"/>
            <a:ext cx="825045" cy="430887"/>
          </a:xfrm>
          <a:prstGeom prst="rect">
            <a:avLst/>
          </a:prstGeom>
          <a:solidFill>
            <a:schemeClr val="bg1"/>
          </a:solidFill>
        </p:spPr>
        <p:txBody>
          <a:bodyPr wrap="square" rtlCol="0">
            <a:spAutoFit/>
          </a:bodyPr>
          <a:lstStyle/>
          <a:p>
            <a:pPr algn="ctr"/>
            <a:r>
              <a:rPr lang="en-US" sz="1100" b="1" dirty="0" smtClean="0"/>
              <a:t>Clearing  agreement</a:t>
            </a:r>
            <a:endParaRPr lang="en-US" sz="1100" b="1" dirty="0"/>
          </a:p>
        </p:txBody>
      </p:sp>
      <p:sp>
        <p:nvSpPr>
          <p:cNvPr id="31" name="TextBox 30"/>
          <p:cNvSpPr txBox="1"/>
          <p:nvPr/>
        </p:nvSpPr>
        <p:spPr>
          <a:xfrm>
            <a:off x="6873011" y="2133367"/>
            <a:ext cx="825045" cy="430887"/>
          </a:xfrm>
          <a:prstGeom prst="rect">
            <a:avLst/>
          </a:prstGeom>
          <a:solidFill>
            <a:schemeClr val="bg1"/>
          </a:solidFill>
        </p:spPr>
        <p:txBody>
          <a:bodyPr wrap="square" rtlCol="0">
            <a:spAutoFit/>
          </a:bodyPr>
          <a:lstStyle/>
          <a:p>
            <a:pPr algn="ctr"/>
            <a:r>
              <a:rPr lang="en-US" sz="1100" b="1" dirty="0" smtClean="0"/>
              <a:t>Clearing  agreement</a:t>
            </a:r>
            <a:endParaRPr lang="en-US" sz="1100" b="1" dirty="0"/>
          </a:p>
        </p:txBody>
      </p:sp>
      <p:sp>
        <p:nvSpPr>
          <p:cNvPr id="32" name="Rectangle 31"/>
          <p:cNvSpPr/>
          <p:nvPr/>
        </p:nvSpPr>
        <p:spPr>
          <a:xfrm>
            <a:off x="2590800" y="2800555"/>
            <a:ext cx="685800" cy="365469"/>
          </a:xfrm>
          <a:prstGeom prst="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smtClean="0">
                <a:solidFill>
                  <a:schemeClr val="tx1"/>
                </a:solidFill>
              </a:rPr>
              <a:t>Buys from CCP</a:t>
            </a:r>
            <a:endParaRPr lang="en-US" sz="900" b="1" dirty="0">
              <a:solidFill>
                <a:schemeClr val="tx1"/>
              </a:solidFill>
            </a:endParaRPr>
          </a:p>
        </p:txBody>
      </p:sp>
      <p:sp>
        <p:nvSpPr>
          <p:cNvPr id="33" name="Rectangle 32"/>
          <p:cNvSpPr/>
          <p:nvPr/>
        </p:nvSpPr>
        <p:spPr>
          <a:xfrm>
            <a:off x="5707550" y="2800555"/>
            <a:ext cx="685800" cy="365469"/>
          </a:xfrm>
          <a:prstGeom prst="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smtClean="0">
                <a:solidFill>
                  <a:schemeClr val="tx1"/>
                </a:solidFill>
              </a:rPr>
              <a:t>Sells to CCP</a:t>
            </a:r>
            <a:endParaRPr lang="en-US" sz="900" b="1" dirty="0">
              <a:solidFill>
                <a:schemeClr val="tx1"/>
              </a:solidFill>
            </a:endParaRPr>
          </a:p>
        </p:txBody>
      </p:sp>
      <p:cxnSp>
        <p:nvCxnSpPr>
          <p:cNvPr id="34" name="Straight Arrow Connector 33"/>
          <p:cNvCxnSpPr>
            <a:stCxn id="16" idx="2"/>
          </p:cNvCxnSpPr>
          <p:nvPr/>
        </p:nvCxnSpPr>
        <p:spPr>
          <a:xfrm>
            <a:off x="4572000" y="2238613"/>
            <a:ext cx="0" cy="38459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4529107" y="3638549"/>
            <a:ext cx="0" cy="36663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4571872" y="2255378"/>
            <a:ext cx="778732" cy="400110"/>
          </a:xfrm>
          <a:prstGeom prst="rect">
            <a:avLst/>
          </a:prstGeom>
          <a:noFill/>
        </p:spPr>
        <p:txBody>
          <a:bodyPr wrap="square" rtlCol="0">
            <a:spAutoFit/>
          </a:bodyPr>
          <a:lstStyle/>
          <a:p>
            <a:r>
              <a:rPr lang="en-US" sz="1000" b="1" dirty="0" smtClean="0"/>
              <a:t>Trade details</a:t>
            </a:r>
            <a:endParaRPr lang="en-US" sz="1000" b="1" dirty="0"/>
          </a:p>
        </p:txBody>
      </p:sp>
      <p:sp>
        <p:nvSpPr>
          <p:cNvPr id="37" name="TextBox 36"/>
          <p:cNvSpPr txBox="1"/>
          <p:nvPr/>
        </p:nvSpPr>
        <p:spPr>
          <a:xfrm>
            <a:off x="4554843" y="3675246"/>
            <a:ext cx="778732" cy="400110"/>
          </a:xfrm>
          <a:prstGeom prst="rect">
            <a:avLst/>
          </a:prstGeom>
          <a:noFill/>
        </p:spPr>
        <p:txBody>
          <a:bodyPr wrap="square" rtlCol="0">
            <a:spAutoFit/>
          </a:bodyPr>
          <a:lstStyle/>
          <a:p>
            <a:pPr algn="ctr"/>
            <a:r>
              <a:rPr lang="en-US" sz="1000" b="1" dirty="0" smtClean="0"/>
              <a:t>Settlement details</a:t>
            </a:r>
            <a:endParaRPr lang="en-US" sz="1000" b="1" dirty="0"/>
          </a:p>
        </p:txBody>
      </p:sp>
      <p:sp>
        <p:nvSpPr>
          <p:cNvPr id="38" name="TextBox 37"/>
          <p:cNvSpPr txBox="1"/>
          <p:nvPr/>
        </p:nvSpPr>
        <p:spPr>
          <a:xfrm>
            <a:off x="5679831" y="3157292"/>
            <a:ext cx="1093304" cy="276999"/>
          </a:xfrm>
          <a:prstGeom prst="rect">
            <a:avLst/>
          </a:prstGeom>
          <a:noFill/>
        </p:spPr>
        <p:txBody>
          <a:bodyPr wrap="square" rtlCol="0">
            <a:spAutoFit/>
          </a:bodyPr>
          <a:lstStyle/>
          <a:p>
            <a:r>
              <a:rPr lang="en-US" sz="1200" b="1" dirty="0" smtClean="0"/>
              <a:t>Novation</a:t>
            </a:r>
            <a:endParaRPr lang="en-US" sz="1200" b="1" dirty="0"/>
          </a:p>
        </p:txBody>
      </p:sp>
      <p:sp>
        <p:nvSpPr>
          <p:cNvPr id="39" name="TextBox 38"/>
          <p:cNvSpPr txBox="1"/>
          <p:nvPr/>
        </p:nvSpPr>
        <p:spPr>
          <a:xfrm>
            <a:off x="2549710" y="3141943"/>
            <a:ext cx="1093304" cy="276999"/>
          </a:xfrm>
          <a:prstGeom prst="rect">
            <a:avLst/>
          </a:prstGeom>
          <a:noFill/>
        </p:spPr>
        <p:txBody>
          <a:bodyPr wrap="square" rtlCol="0">
            <a:spAutoFit/>
          </a:bodyPr>
          <a:lstStyle/>
          <a:p>
            <a:r>
              <a:rPr lang="en-US" sz="1200" b="1" dirty="0" smtClean="0"/>
              <a:t>Novation</a:t>
            </a:r>
            <a:endParaRPr lang="en-US" sz="1200" b="1" dirty="0"/>
          </a:p>
        </p:txBody>
      </p:sp>
      <p:cxnSp>
        <p:nvCxnSpPr>
          <p:cNvPr id="40" name="Straight Arrow Connector 39"/>
          <p:cNvCxnSpPr/>
          <p:nvPr/>
        </p:nvCxnSpPr>
        <p:spPr>
          <a:xfrm>
            <a:off x="4529107" y="4826972"/>
            <a:ext cx="0" cy="36663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4554843" y="4863669"/>
            <a:ext cx="1455372" cy="400110"/>
          </a:xfrm>
          <a:prstGeom prst="rect">
            <a:avLst/>
          </a:prstGeom>
          <a:noFill/>
        </p:spPr>
        <p:txBody>
          <a:bodyPr wrap="square" rtlCol="0">
            <a:spAutoFit/>
          </a:bodyPr>
          <a:lstStyle/>
          <a:p>
            <a:pPr algn="ctr"/>
            <a:r>
              <a:rPr lang="en-US" sz="1000" b="1" dirty="0" smtClean="0"/>
              <a:t>Securities transfer instructions</a:t>
            </a:r>
            <a:endParaRPr lang="en-US" sz="1000" b="1" dirty="0"/>
          </a:p>
        </p:txBody>
      </p:sp>
      <p:sp>
        <p:nvSpPr>
          <p:cNvPr id="42" name="Rectangle 41"/>
          <p:cNvSpPr/>
          <p:nvPr/>
        </p:nvSpPr>
        <p:spPr>
          <a:xfrm>
            <a:off x="1333500" y="5528190"/>
            <a:ext cx="1028700" cy="4572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t>CSD Member</a:t>
            </a:r>
            <a:endParaRPr lang="en-US" sz="1200" b="1" dirty="0"/>
          </a:p>
        </p:txBody>
      </p:sp>
      <p:sp>
        <p:nvSpPr>
          <p:cNvPr id="43" name="Rectangle 42"/>
          <p:cNvSpPr/>
          <p:nvPr/>
        </p:nvSpPr>
        <p:spPr>
          <a:xfrm>
            <a:off x="6717196" y="5528190"/>
            <a:ext cx="1028700" cy="4572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200" b="1" dirty="0" smtClean="0">
                <a:solidFill>
                  <a:prstClr val="white"/>
                </a:solidFill>
              </a:rPr>
              <a:t>CSD </a:t>
            </a:r>
            <a:r>
              <a:rPr lang="en-US" sz="1200" b="1" dirty="0">
                <a:solidFill>
                  <a:prstClr val="white"/>
                </a:solidFill>
              </a:rPr>
              <a:t>Member</a:t>
            </a:r>
          </a:p>
        </p:txBody>
      </p:sp>
      <p:cxnSp>
        <p:nvCxnSpPr>
          <p:cNvPr id="44" name="Straight Arrow Connector 43"/>
          <p:cNvCxnSpPr>
            <a:stCxn id="42" idx="3"/>
          </p:cNvCxnSpPr>
          <p:nvPr/>
        </p:nvCxnSpPr>
        <p:spPr>
          <a:xfrm>
            <a:off x="2362200" y="5756790"/>
            <a:ext cx="12954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H="1">
            <a:off x="5164868" y="5756790"/>
            <a:ext cx="1524000" cy="109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46" name="Picture 45"/>
          <p:cNvPicPr>
            <a:picLocks noChangeAspect="1"/>
          </p:cNvPicPr>
          <p:nvPr/>
        </p:nvPicPr>
        <p:blipFill>
          <a:blip r:embed="rId11"/>
          <a:stretch>
            <a:fillRect/>
          </a:stretch>
        </p:blipFill>
        <p:spPr>
          <a:xfrm>
            <a:off x="4083532" y="1082819"/>
            <a:ext cx="912332" cy="822181"/>
          </a:xfrm>
          <a:prstGeom prst="rect">
            <a:avLst/>
          </a:prstGeom>
        </p:spPr>
      </p:pic>
    </p:spTree>
    <p:extLst>
      <p:ext uri="{BB962C8B-B14F-4D97-AF65-F5344CB8AC3E}">
        <p14:creationId xmlns:p14="http://schemas.microsoft.com/office/powerpoint/2010/main" val="40785401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169" y="136041"/>
            <a:ext cx="5009927" cy="772679"/>
          </a:xfrm>
        </p:spPr>
        <p:txBody>
          <a:bodyPr>
            <a:normAutofit/>
          </a:bodyPr>
          <a:lstStyle/>
          <a:p>
            <a:pPr algn="l"/>
            <a:r>
              <a:rPr lang="en-US" sz="3000" dirty="0" smtClean="0">
                <a:solidFill>
                  <a:schemeClr val="tx2"/>
                </a:solidFill>
                <a:cs typeface="mohammad bold art 1" pitchFamily="2" charset="-78"/>
              </a:rPr>
              <a:t>Importance of FMI’s</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7</a:t>
            </a:fld>
            <a:endParaRPr lang="en-US" dirty="0"/>
          </a:p>
        </p:txBody>
      </p:sp>
      <p:cxnSp>
        <p:nvCxnSpPr>
          <p:cNvPr id="12" name="Straight Connector 11"/>
          <p:cNvCxnSpPr/>
          <p:nvPr/>
        </p:nvCxnSpPr>
        <p:spPr>
          <a:xfrm>
            <a:off x="533400" y="83671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sp>
        <p:nvSpPr>
          <p:cNvPr id="9" name="TextBox 8">
            <a:extLst>
              <a:ext uri="{FF2B5EF4-FFF2-40B4-BE49-F238E27FC236}">
                <a16:creationId xmlns:a16="http://schemas.microsoft.com/office/drawing/2014/main" id="{C5B78D21-D35C-4556-B16E-F717E86C1980}"/>
              </a:ext>
            </a:extLst>
          </p:cNvPr>
          <p:cNvSpPr txBox="1"/>
          <p:nvPr/>
        </p:nvSpPr>
        <p:spPr>
          <a:xfrm>
            <a:off x="2209800" y="1689534"/>
            <a:ext cx="6400800" cy="1200329"/>
          </a:xfrm>
          <a:prstGeom prst="rect">
            <a:avLst/>
          </a:prstGeom>
          <a:noFill/>
        </p:spPr>
        <p:txBody>
          <a:bodyPr wrap="square" rtlCol="0">
            <a:spAutoFit/>
          </a:bodyPr>
          <a:lstStyle/>
          <a:p>
            <a:pPr marL="285750" lvl="0" indent="-285750">
              <a:buFont typeface="Arial" panose="020B0604020202020204" pitchFamily="34" charset="0"/>
              <a:buChar char="•"/>
            </a:pPr>
            <a:r>
              <a:rPr lang="en-US" b="1" u="sng" dirty="0"/>
              <a:t>Risk is reduced </a:t>
            </a:r>
            <a:r>
              <a:rPr lang="en-US" dirty="0"/>
              <a:t>through centralization.</a:t>
            </a:r>
          </a:p>
          <a:p>
            <a:pPr marL="285750" lvl="0" indent="-285750">
              <a:buFont typeface="Arial" panose="020B0604020202020204" pitchFamily="34" charset="0"/>
              <a:buChar char="•"/>
            </a:pPr>
            <a:r>
              <a:rPr lang="en-US" dirty="0"/>
              <a:t>FMIs play critical role in the stability of the financial system and the broader economy.</a:t>
            </a:r>
          </a:p>
          <a:p>
            <a:pPr marL="285750" indent="-285750">
              <a:buFont typeface="Arial" panose="020B0604020202020204" pitchFamily="34" charset="0"/>
              <a:buChar char="•"/>
            </a:pPr>
            <a:endParaRPr lang="en-US" dirty="0"/>
          </a:p>
        </p:txBody>
      </p:sp>
      <p:sp>
        <p:nvSpPr>
          <p:cNvPr id="11" name="Oval 10">
            <a:extLst>
              <a:ext uri="{FF2B5EF4-FFF2-40B4-BE49-F238E27FC236}">
                <a16:creationId xmlns:a16="http://schemas.microsoft.com/office/drawing/2014/main" id="{DE002AD0-497D-40B0-8C0A-FC58733E65F1}"/>
              </a:ext>
            </a:extLst>
          </p:cNvPr>
          <p:cNvSpPr/>
          <p:nvPr/>
        </p:nvSpPr>
        <p:spPr>
          <a:xfrm>
            <a:off x="304800" y="1219200"/>
            <a:ext cx="1828800" cy="1828800"/>
          </a:xfrm>
          <a:prstGeom prst="ellipse">
            <a:avLst/>
          </a:prstGeom>
          <a:solidFill>
            <a:srgbClr val="B295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Safety</a:t>
            </a:r>
          </a:p>
        </p:txBody>
      </p:sp>
      <p:sp>
        <p:nvSpPr>
          <p:cNvPr id="13" name="Oval 12">
            <a:extLst>
              <a:ext uri="{FF2B5EF4-FFF2-40B4-BE49-F238E27FC236}">
                <a16:creationId xmlns:a16="http://schemas.microsoft.com/office/drawing/2014/main" id="{2A2D164E-500E-4BFF-B6B3-B4D667C43F7C}"/>
              </a:ext>
            </a:extLst>
          </p:cNvPr>
          <p:cNvSpPr/>
          <p:nvPr/>
        </p:nvSpPr>
        <p:spPr>
          <a:xfrm>
            <a:off x="304800" y="3657600"/>
            <a:ext cx="1828800" cy="1828800"/>
          </a:xfrm>
          <a:prstGeom prst="ellips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Efficiency</a:t>
            </a:r>
          </a:p>
        </p:txBody>
      </p:sp>
      <p:sp>
        <p:nvSpPr>
          <p:cNvPr id="14" name="TextBox 13">
            <a:extLst>
              <a:ext uri="{FF2B5EF4-FFF2-40B4-BE49-F238E27FC236}">
                <a16:creationId xmlns:a16="http://schemas.microsoft.com/office/drawing/2014/main" id="{4968CEAD-4FB6-4ECA-950F-425648ABF1C0}"/>
              </a:ext>
            </a:extLst>
          </p:cNvPr>
          <p:cNvSpPr txBox="1"/>
          <p:nvPr/>
        </p:nvSpPr>
        <p:spPr>
          <a:xfrm>
            <a:off x="2209800" y="4163604"/>
            <a:ext cx="6400800" cy="923330"/>
          </a:xfrm>
          <a:prstGeom prst="rect">
            <a:avLst/>
          </a:prstGeom>
          <a:noFill/>
        </p:spPr>
        <p:txBody>
          <a:bodyPr wrap="square" rtlCol="0">
            <a:spAutoFit/>
          </a:bodyPr>
          <a:lstStyle/>
          <a:p>
            <a:pPr marL="285750" lvl="0" indent="-285750">
              <a:buFont typeface="Arial" panose="020B0604020202020204" pitchFamily="34" charset="0"/>
              <a:buChar char="•"/>
            </a:pPr>
            <a:r>
              <a:rPr lang="en-US" b="1" u="sng" dirty="0"/>
              <a:t>Cost is reduced </a:t>
            </a:r>
            <a:r>
              <a:rPr lang="en-US" dirty="0"/>
              <a:t>through centralization.</a:t>
            </a:r>
          </a:p>
          <a:p>
            <a:pPr marL="285750" lvl="0" indent="-285750">
              <a:buFont typeface="Arial" panose="020B0604020202020204" pitchFamily="34" charset="0"/>
              <a:buChar char="•"/>
            </a:pPr>
            <a:r>
              <a:rPr lang="en-US" dirty="0"/>
              <a:t>Allows for introduction of risky products (enables financial innovation)</a:t>
            </a:r>
          </a:p>
        </p:txBody>
      </p:sp>
    </p:spTree>
    <p:extLst>
      <p:ext uri="{BB962C8B-B14F-4D97-AF65-F5344CB8AC3E}">
        <p14:creationId xmlns:p14="http://schemas.microsoft.com/office/powerpoint/2010/main" val="25991691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36041"/>
            <a:ext cx="5009927" cy="772679"/>
          </a:xfrm>
        </p:spPr>
        <p:txBody>
          <a:bodyPr>
            <a:normAutofit/>
          </a:bodyPr>
          <a:lstStyle/>
          <a:p>
            <a:pPr algn="l"/>
            <a:r>
              <a:rPr lang="en-US" sz="3000" dirty="0" smtClean="0">
                <a:solidFill>
                  <a:schemeClr val="tx2"/>
                </a:solidFill>
                <a:cs typeface="mohammad bold art 1" pitchFamily="2" charset="-78"/>
              </a:rPr>
              <a:t>Table of content</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8</a:t>
            </a:fld>
            <a:endParaRPr lang="en-US" dirty="0"/>
          </a:p>
        </p:txBody>
      </p:sp>
      <p:cxnSp>
        <p:nvCxnSpPr>
          <p:cNvPr id="12" name="Straight Connector 11"/>
          <p:cNvCxnSpPr/>
          <p:nvPr/>
        </p:nvCxnSpPr>
        <p:spPr>
          <a:xfrm>
            <a:off x="533400" y="83671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graphicFrame>
        <p:nvGraphicFramePr>
          <p:cNvPr id="9" name="Table 8"/>
          <p:cNvGraphicFramePr>
            <a:graphicFrameLocks noGrp="1"/>
          </p:cNvGraphicFramePr>
          <p:nvPr>
            <p:extLst>
              <p:ext uri="{D42A27DB-BD31-4B8C-83A1-F6EECF244321}">
                <p14:modId xmlns:p14="http://schemas.microsoft.com/office/powerpoint/2010/main" val="914852849"/>
              </p:ext>
            </p:extLst>
          </p:nvPr>
        </p:nvGraphicFramePr>
        <p:xfrm>
          <a:off x="604886" y="1433008"/>
          <a:ext cx="7927554" cy="4228240"/>
        </p:xfrm>
        <a:graphic>
          <a:graphicData uri="http://schemas.openxmlformats.org/drawingml/2006/table">
            <a:tbl>
              <a:tblPr firstRow="1" bandRow="1">
                <a:tableStyleId>{69CF1AB2-1976-4502-BF36-3FF5EA218861}</a:tableStyleId>
              </a:tblPr>
              <a:tblGrid>
                <a:gridCol w="7927554">
                  <a:extLst>
                    <a:ext uri="{9D8B030D-6E8A-4147-A177-3AD203B41FA5}">
                      <a16:colId xmlns:a16="http://schemas.microsoft.com/office/drawing/2014/main" val="1013334774"/>
                    </a:ext>
                  </a:extLst>
                </a:gridCol>
              </a:tblGrid>
              <a:tr h="1057060">
                <a:tc>
                  <a:txBody>
                    <a:bodyPr/>
                    <a:lstStyle/>
                    <a:p>
                      <a:pPr marL="0" marR="0" lvl="0" indent="0" algn="ctr" defTabSz="844083" rtl="1" eaLnBrk="1" fontAlgn="auto" latinLnBrk="0" hangingPunct="1">
                        <a:lnSpc>
                          <a:spcPct val="100000"/>
                        </a:lnSpc>
                        <a:spcBef>
                          <a:spcPts val="0"/>
                        </a:spcBef>
                        <a:spcAft>
                          <a:spcPts val="0"/>
                        </a:spcAft>
                        <a:buClrTx/>
                        <a:buSzTx/>
                        <a:buFontTx/>
                        <a:buNone/>
                        <a:tabLst/>
                        <a:defRPr/>
                      </a:pPr>
                      <a:r>
                        <a:rPr lang="en-US" sz="1800" b="0" u="none" kern="1200" dirty="0">
                          <a:solidFill>
                            <a:schemeClr val="tx1"/>
                          </a:solidFill>
                          <a:latin typeface="+mn-lt"/>
                          <a:ea typeface="+mn-ea"/>
                          <a:cs typeface="mohammad bold art 1" pitchFamily="2" charset="-78"/>
                        </a:rPr>
                        <a:t>Financial Market</a:t>
                      </a:r>
                      <a:r>
                        <a:rPr lang="en-US" sz="1800" b="0" u="none" kern="1200" baseline="0" dirty="0">
                          <a:solidFill>
                            <a:schemeClr val="tx1"/>
                          </a:solidFill>
                          <a:latin typeface="+mn-lt"/>
                          <a:ea typeface="+mn-ea"/>
                          <a:cs typeface="mohammad bold art 1" pitchFamily="2" charset="-78"/>
                        </a:rPr>
                        <a:t> Infrastructures (FMI)</a:t>
                      </a:r>
                      <a:endParaRPr lang="ar-KW" sz="1800" b="0" u="none" kern="1200" dirty="0">
                        <a:solidFill>
                          <a:schemeClr val="tx1"/>
                        </a:solidFill>
                        <a:latin typeface="+mn-lt"/>
                        <a:ea typeface="+mn-ea"/>
                        <a:cs typeface="mohammad bold art 1" pitchFamily="2" charset="-78"/>
                      </a:endParaRPr>
                    </a:p>
                  </a:txBody>
                  <a:tcPr anchor="ctr"/>
                </a:tc>
                <a:extLst>
                  <a:ext uri="{0D108BD9-81ED-4DB2-BD59-A6C34878D82A}">
                    <a16:rowId xmlns:a16="http://schemas.microsoft.com/office/drawing/2014/main" val="4234672685"/>
                  </a:ext>
                </a:extLst>
              </a:tr>
              <a:tr h="1057060">
                <a:tc>
                  <a:txBody>
                    <a:bodyPr/>
                    <a:lstStyle/>
                    <a:p>
                      <a:pPr marL="0" marR="0" lvl="0" indent="0" algn="ctr" defTabSz="844083" rtl="1" eaLnBrk="1" fontAlgn="auto" latinLnBrk="0" hangingPunct="1">
                        <a:lnSpc>
                          <a:spcPct val="100000"/>
                        </a:lnSpc>
                        <a:spcBef>
                          <a:spcPts val="0"/>
                        </a:spcBef>
                        <a:spcAft>
                          <a:spcPts val="0"/>
                        </a:spcAft>
                        <a:buClrTx/>
                        <a:buSzTx/>
                        <a:buFontTx/>
                        <a:buNone/>
                        <a:tabLst/>
                        <a:defRPr/>
                      </a:pPr>
                      <a:r>
                        <a:rPr lang="en-US" sz="1800" b="1" u="sng" dirty="0">
                          <a:cs typeface="mohammad bold art 1" pitchFamily="2" charset="-78"/>
                        </a:rPr>
                        <a:t>Principles for Financial Market Infrastructures</a:t>
                      </a:r>
                      <a:r>
                        <a:rPr lang="en-US" sz="1800" b="1" u="sng" baseline="0" dirty="0">
                          <a:cs typeface="mohammad bold art 1" pitchFamily="2" charset="-78"/>
                        </a:rPr>
                        <a:t> (PFMI)</a:t>
                      </a:r>
                      <a:endParaRPr lang="en-US" sz="1800" b="1" u="sng" dirty="0">
                        <a:cs typeface="mohammad bold art 1" pitchFamily="2" charset="-78"/>
                      </a:endParaRPr>
                    </a:p>
                  </a:txBody>
                  <a:tcPr anchor="ctr"/>
                </a:tc>
                <a:extLst>
                  <a:ext uri="{0D108BD9-81ED-4DB2-BD59-A6C34878D82A}">
                    <a16:rowId xmlns:a16="http://schemas.microsoft.com/office/drawing/2014/main" val="564407841"/>
                  </a:ext>
                </a:extLst>
              </a:tr>
              <a:tr h="1057060">
                <a:tc>
                  <a:txBody>
                    <a:bodyPr/>
                    <a:lstStyle/>
                    <a:p>
                      <a:pPr marL="0" marR="0" lvl="0" indent="0" algn="ctr" defTabSz="844083" rtl="1" eaLnBrk="1" fontAlgn="auto" latinLnBrk="0" hangingPunct="1">
                        <a:lnSpc>
                          <a:spcPct val="100000"/>
                        </a:lnSpc>
                        <a:spcBef>
                          <a:spcPts val="0"/>
                        </a:spcBef>
                        <a:spcAft>
                          <a:spcPts val="0"/>
                        </a:spcAft>
                        <a:buClrTx/>
                        <a:buSzTx/>
                        <a:buFontTx/>
                        <a:buNone/>
                        <a:tabLst/>
                        <a:defRPr/>
                      </a:pPr>
                      <a:r>
                        <a:rPr lang="en-US" sz="1800" b="0" dirty="0">
                          <a:cs typeface="mohammad bold art 1" pitchFamily="2" charset="-78"/>
                        </a:rPr>
                        <a:t>Central Counterparty (CCP)</a:t>
                      </a:r>
                    </a:p>
                  </a:txBody>
                  <a:tcPr anchor="ctr"/>
                </a:tc>
                <a:extLst>
                  <a:ext uri="{0D108BD9-81ED-4DB2-BD59-A6C34878D82A}">
                    <a16:rowId xmlns:a16="http://schemas.microsoft.com/office/drawing/2014/main" val="2085555184"/>
                  </a:ext>
                </a:extLst>
              </a:tr>
              <a:tr h="1057060">
                <a:tc>
                  <a:txBody>
                    <a:bodyPr/>
                    <a:lstStyle/>
                    <a:p>
                      <a:pPr marL="0" marR="0" lvl="0" indent="0" algn="ctr" defTabSz="844083" rtl="1" eaLnBrk="1" fontAlgn="auto" latinLnBrk="0" hangingPunct="1">
                        <a:lnSpc>
                          <a:spcPct val="100000"/>
                        </a:lnSpc>
                        <a:spcBef>
                          <a:spcPts val="0"/>
                        </a:spcBef>
                        <a:spcAft>
                          <a:spcPts val="0"/>
                        </a:spcAft>
                        <a:buClrTx/>
                        <a:buSzTx/>
                        <a:buFontTx/>
                        <a:buNone/>
                        <a:tabLst/>
                        <a:defRPr/>
                      </a:pPr>
                      <a:r>
                        <a:rPr lang="en-US" sz="1800" b="0" dirty="0">
                          <a:cs typeface="mohammad bold art 1" pitchFamily="2" charset="-78"/>
                        </a:rPr>
                        <a:t>Post-Trade Model (PTM)</a:t>
                      </a:r>
                    </a:p>
                  </a:txBody>
                  <a:tcPr anchor="ctr"/>
                </a:tc>
                <a:extLst>
                  <a:ext uri="{0D108BD9-81ED-4DB2-BD59-A6C34878D82A}">
                    <a16:rowId xmlns:a16="http://schemas.microsoft.com/office/drawing/2014/main" val="2258835979"/>
                  </a:ext>
                </a:extLst>
              </a:tr>
            </a:tbl>
          </a:graphicData>
        </a:graphic>
      </p:graphicFrame>
    </p:spTree>
    <p:extLst>
      <p:ext uri="{BB962C8B-B14F-4D97-AF65-F5344CB8AC3E}">
        <p14:creationId xmlns:p14="http://schemas.microsoft.com/office/powerpoint/2010/main" val="26209238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17431"/>
            <a:ext cx="5009927" cy="772679"/>
          </a:xfrm>
        </p:spPr>
        <p:txBody>
          <a:bodyPr>
            <a:normAutofit fontScale="90000"/>
          </a:bodyPr>
          <a:lstStyle/>
          <a:p>
            <a:pPr algn="l"/>
            <a:r>
              <a:rPr lang="en-US" sz="3000" dirty="0" smtClean="0">
                <a:solidFill>
                  <a:schemeClr val="tx2"/>
                </a:solidFill>
                <a:cs typeface="mohammad bold art 1" pitchFamily="2" charset="-78"/>
              </a:rPr>
              <a:t>Principles for Financial Market Infrastructures (PMFI)</a:t>
            </a:r>
            <a:endParaRPr lang="en-US" sz="30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9</a:t>
            </a:fld>
            <a:endParaRPr lang="en-US" dirty="0"/>
          </a:p>
        </p:txBody>
      </p:sp>
      <p:cxnSp>
        <p:nvCxnSpPr>
          <p:cNvPr id="12" name="Straight Connector 11"/>
          <p:cNvCxnSpPr/>
          <p:nvPr/>
        </p:nvCxnSpPr>
        <p:spPr>
          <a:xfrm>
            <a:off x="533400" y="1069503"/>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6334888" y="85102"/>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sp>
        <p:nvSpPr>
          <p:cNvPr id="9" name="TextBox 8"/>
          <p:cNvSpPr txBox="1"/>
          <p:nvPr/>
        </p:nvSpPr>
        <p:spPr>
          <a:xfrm>
            <a:off x="457200" y="1371600"/>
            <a:ext cx="8153400" cy="4708981"/>
          </a:xfrm>
          <a:prstGeom prst="rect">
            <a:avLst/>
          </a:prstGeom>
          <a:noFill/>
        </p:spPr>
        <p:txBody>
          <a:bodyPr wrap="square" rtlCol="0">
            <a:spAutoFit/>
          </a:bodyPr>
          <a:lstStyle/>
          <a:p>
            <a:pPr marL="285750" indent="-285750">
              <a:lnSpc>
                <a:spcPct val="150000"/>
              </a:lnSpc>
              <a:buFont typeface="Wingdings" panose="05000000000000000000" pitchFamily="2" charset="2"/>
              <a:buChar char="§"/>
            </a:pPr>
            <a:r>
              <a:rPr lang="en-US" sz="2000" dirty="0">
                <a:latin typeface="+mj-lt"/>
              </a:rPr>
              <a:t>The Principles for Financial Market Infrastructures are the international standards for financial market infrastructures (FMIs), such as CCPs.</a:t>
            </a:r>
          </a:p>
          <a:p>
            <a:pPr marL="285750" indent="-285750">
              <a:lnSpc>
                <a:spcPct val="150000"/>
              </a:lnSpc>
              <a:buFont typeface="Wingdings" panose="05000000000000000000" pitchFamily="2" charset="2"/>
              <a:buChar char="§"/>
            </a:pPr>
            <a:r>
              <a:rPr lang="en-US" sz="2000" dirty="0">
                <a:latin typeface="+mj-lt"/>
              </a:rPr>
              <a:t>They are issued by the </a:t>
            </a:r>
            <a:r>
              <a:rPr lang="en-US" sz="2000" dirty="0"/>
              <a:t>Committee on Payments and Market Infrastructures (CPMI) </a:t>
            </a:r>
            <a:r>
              <a:rPr lang="en-US" sz="2000" dirty="0">
                <a:latin typeface="+mj-lt"/>
              </a:rPr>
              <a:t>and the International Organization of Securities Commissions (IOSCO).</a:t>
            </a:r>
          </a:p>
          <a:p>
            <a:pPr marL="285750" indent="-285750">
              <a:lnSpc>
                <a:spcPct val="150000"/>
              </a:lnSpc>
              <a:buFont typeface="Wingdings" panose="05000000000000000000" pitchFamily="2" charset="2"/>
              <a:buChar char="§"/>
            </a:pPr>
            <a:r>
              <a:rPr lang="en-US" sz="2000" dirty="0">
                <a:latin typeface="+mj-lt"/>
              </a:rPr>
              <a:t>T</a:t>
            </a:r>
            <a:r>
              <a:rPr lang="en-US" sz="2000" dirty="0" smtClean="0"/>
              <a:t>he </a:t>
            </a:r>
            <a:r>
              <a:rPr lang="en-US" sz="2000" dirty="0"/>
              <a:t>PFMI are part of a set of the standards that the international community considers essential to strengthening and preserving financial stability.</a:t>
            </a:r>
            <a:endParaRPr lang="en-US" sz="2000" dirty="0">
              <a:latin typeface="+mj-lt"/>
            </a:endParaRPr>
          </a:p>
          <a:p>
            <a:pPr marL="285750" indent="-285750">
              <a:lnSpc>
                <a:spcPct val="150000"/>
              </a:lnSpc>
              <a:buFont typeface="Wingdings" panose="05000000000000000000" pitchFamily="2" charset="2"/>
              <a:buChar char="§"/>
            </a:pPr>
            <a:r>
              <a:rPr lang="en-US" sz="2000" dirty="0">
                <a:latin typeface="+mj-lt"/>
              </a:rPr>
              <a:t>PFMIs are divided into 24 principles that apply to some or all of the infrastructure entities</a:t>
            </a:r>
            <a:r>
              <a:rPr lang="en-US" sz="2000" dirty="0" smtClean="0">
                <a:latin typeface="+mj-lt"/>
              </a:rPr>
              <a:t>.</a:t>
            </a:r>
            <a:endParaRPr lang="en-US" sz="2000" dirty="0">
              <a:latin typeface="+mj-lt"/>
            </a:endParaRPr>
          </a:p>
        </p:txBody>
      </p:sp>
    </p:spTree>
    <p:extLst>
      <p:ext uri="{BB962C8B-B14F-4D97-AF65-F5344CB8AC3E}">
        <p14:creationId xmlns:p14="http://schemas.microsoft.com/office/powerpoint/2010/main" val="4740141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497</TotalTime>
  <Words>2406</Words>
  <Application>Microsoft Office PowerPoint</Application>
  <PresentationFormat>On-screen Show (4:3)</PresentationFormat>
  <Paragraphs>351</Paragraphs>
  <Slides>32</Slides>
  <Notes>30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Arial</vt:lpstr>
      <vt:lpstr>Calibri</vt:lpstr>
      <vt:lpstr>microsoft sans serif</vt:lpstr>
      <vt:lpstr>mohammad bold art 1</vt:lpstr>
      <vt:lpstr>Times New Roman</vt:lpstr>
      <vt:lpstr>Wingdings</vt:lpstr>
      <vt:lpstr>Office Theme</vt:lpstr>
      <vt:lpstr>ورشة عمل </vt:lpstr>
      <vt:lpstr>Table of Content</vt:lpstr>
      <vt:lpstr>What is an FMI?</vt:lpstr>
      <vt:lpstr>What is an FMI?</vt:lpstr>
      <vt:lpstr>Description of each FMI</vt:lpstr>
      <vt:lpstr>How they work together?</vt:lpstr>
      <vt:lpstr>Importance of FMI’s</vt:lpstr>
      <vt:lpstr>Table of content</vt:lpstr>
      <vt:lpstr>Principles for Financial Market Infrastructures (PMFI)</vt:lpstr>
      <vt:lpstr>The Committee on Payments &amp; Market Infrastructures (CPMI)</vt:lpstr>
      <vt:lpstr>International Organization of Securities Commissions (IOSCO)</vt:lpstr>
      <vt:lpstr>The (24) Principles for Financial Market Infrastructure </vt:lpstr>
      <vt:lpstr>Principle 4: Credit Risk</vt:lpstr>
      <vt:lpstr>Principle 5: Collateral </vt:lpstr>
      <vt:lpstr>Principle 7: Liquidity Risk</vt:lpstr>
      <vt:lpstr>Principle 9: Money Settlements</vt:lpstr>
      <vt:lpstr>Application of the Principles for Financial Market Infrastructures </vt:lpstr>
      <vt:lpstr>Current Status of Implementation</vt:lpstr>
      <vt:lpstr>Table of content</vt:lpstr>
      <vt:lpstr>Central Counter Party (CCP)</vt:lpstr>
      <vt:lpstr>Benefits of CCP</vt:lpstr>
      <vt:lpstr>Risks of CCP</vt:lpstr>
      <vt:lpstr>Case Study: Lehman Brothers</vt:lpstr>
      <vt:lpstr>Case Study: Lehman Brothers</vt:lpstr>
      <vt:lpstr>Case Study: Lehman Brothers</vt:lpstr>
      <vt:lpstr>Three Clearing Membership Models</vt:lpstr>
      <vt:lpstr>Clearing Membership Structure</vt:lpstr>
      <vt:lpstr>Table of Contents</vt:lpstr>
      <vt:lpstr>PowerPoint Presentation</vt:lpstr>
      <vt:lpstr>Clearing Members</vt:lpstr>
      <vt:lpstr>Risk Watrefall</vt:lpstr>
      <vt:lpstr>شــكــراً</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Khalid Alsahli</cp:lastModifiedBy>
  <cp:revision>123</cp:revision>
  <dcterms:created xsi:type="dcterms:W3CDTF">2014-09-25T11:33:14Z</dcterms:created>
  <dcterms:modified xsi:type="dcterms:W3CDTF">2018-12-24T08:46:19Z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8b7f2750-21b4-4c47-939c-f52894735a0d</vt:lpwstr>
  </property>
  <property fmtid="{D5CDD505-2E9C-101B-9397-08002B2CF9AE}" pid="3" name="CMAClassification">
    <vt:lpwstr>Internal</vt:lpwstr>
  </property>
</Properties>
</file>